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media/image75.png" ContentType="image/png"/>
  <Override PartName="/ppt/media/image9.png" ContentType="image/png"/>
  <Override PartName="/ppt/media/image57.png" ContentType="image/png"/>
  <Override PartName="/ppt/media/image1.png" ContentType="image/png"/>
  <Override PartName="/ppt/media/image58.png" ContentType="image/png"/>
  <Override PartName="/ppt/media/image2.png" ContentType="image/png"/>
  <Override PartName="/ppt/media/image84.jpeg" ContentType="image/jpeg"/>
  <Override PartName="/ppt/media/image59.png" ContentType="image/png"/>
  <Override PartName="/ppt/media/image3.png" ContentType="image/png"/>
  <Override PartName="/ppt/media/image70.png" ContentType="image/png"/>
  <Override PartName="/ppt/media/image4.png" ContentType="image/png"/>
  <Override PartName="/ppt/media/image71.png" ContentType="image/png"/>
  <Override PartName="/ppt/media/image5.png" ContentType="image/png"/>
  <Override PartName="/ppt/media/image72.png" ContentType="image/png"/>
  <Override PartName="/ppt/media/image6.png" ContentType="image/png"/>
  <Override PartName="/ppt/media/image73.png" ContentType="image/png"/>
  <Override PartName="/ppt/media/image7.png" ContentType="image/png"/>
  <Override PartName="/ppt/media/image74.png" ContentType="image/png"/>
  <Override PartName="/ppt/media/image8.png" ContentType="image/png"/>
  <Override PartName="/ppt/media/image10.png" ContentType="image/png"/>
  <Override PartName="/ppt/media/image11.png" ContentType="image/png"/>
  <Override PartName="/ppt/media/image12.png" ContentType="image/png"/>
  <Override PartName="/ppt/media/image19.png" ContentType="image/png"/>
  <Override PartName="/ppt/media/image13.jpeg" ContentType="image/jpe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100.png" ContentType="image/png"/>
  <Override PartName="/ppt/media/image28.png" ContentType="image/png"/>
  <Override PartName="/ppt/media/image101.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110.png" ContentType="image/png"/>
  <Override PartName="/ppt/media/image38.png" ContentType="image/png"/>
  <Override PartName="/ppt/media/image111.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120.png" ContentType="image/png"/>
  <Override PartName="/ppt/media/image48.png" ContentType="image/png"/>
  <Override PartName="/ppt/media/image121.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128.jpeg" ContentType="image/jpeg"/>
  <Override PartName="/ppt/media/image55.png" ContentType="image/png"/>
  <Override PartName="/ppt/media/image56.png" ContentType="image/png"/>
  <Override PartName="/ppt/media/image60.png" ContentType="image/png"/>
  <Override PartName="/ppt/media/image61.png" ContentType="image/png"/>
  <Override PartName="/ppt/media/image62.png" ContentType="image/png"/>
  <Override PartName="/ppt/media/image63.png" ContentType="image/png"/>
  <Override PartName="/ppt/media/image64.png" ContentType="image/png"/>
  <Override PartName="/ppt/media/image129.jpeg" ContentType="image/jpeg"/>
  <Override PartName="/ppt/media/image65.png" ContentType="image/png"/>
  <Override PartName="/ppt/media/image108.png" ContentType="image/png"/>
  <Override PartName="/ppt/media/image66.jpeg" ContentType="image/jpeg"/>
  <Override PartName="/ppt/media/image67.png" ContentType="image/png"/>
  <Override PartName="/ppt/media/image140.png" ContentType="image/png"/>
  <Override PartName="/ppt/media/image68.png" ContentType="image/png"/>
  <Override PartName="/ppt/media/image141.png" ContentType="image/png"/>
  <Override PartName="/ppt/media/image85.jpeg" ContentType="image/jpeg"/>
  <Override PartName="/ppt/media/image69.png" ContentType="image/png"/>
  <Override PartName="/ppt/media/image76.png" ContentType="image/png"/>
  <Override PartName="/ppt/media/image77.png" ContentType="image/png"/>
  <Override PartName="/ppt/media/image150.png" ContentType="image/png"/>
  <Override PartName="/ppt/media/image78.png" ContentType="image/png"/>
  <Override PartName="/ppt/media/image151.png" ContentType="image/png"/>
  <Override PartName="/ppt/media/image86.jpeg" ContentType="image/jpeg"/>
  <Override PartName="/ppt/media/image79.png" ContentType="image/png"/>
  <Override PartName="/ppt/media/image80.png" ContentType="image/png"/>
  <Override PartName="/ppt/media/image81.png" ContentType="image/png"/>
  <Override PartName="/ppt/media/image82.png" ContentType="image/png"/>
  <Override PartName="/ppt/media/image83.png" ContentType="image/png"/>
  <Override PartName="/ppt/media/image161.png" ContentType="image/png"/>
  <Override PartName="/ppt/media/image89.png" ContentType="image/png"/>
  <Override PartName="/ppt/media/image87.jpeg" ContentType="image/jpeg"/>
  <Override PartName="/ppt/media/image171.png" ContentType="image/png"/>
  <Override PartName="/ppt/media/image99.png" ContentType="image/png"/>
  <Override PartName="/ppt/media/image88.jpeg" ContentType="image/jpeg"/>
  <Override PartName="/ppt/media/image90.png" ContentType="image/png"/>
  <Override PartName="/ppt/media/image91.png" ContentType="image/png"/>
  <Override PartName="/ppt/media/image92.png" ContentType="image/png"/>
  <Override PartName="/ppt/media/image93.png" ContentType="image/png"/>
  <Override PartName="/ppt/media/image94.jpeg" ContentType="image/jpeg"/>
  <Override PartName="/ppt/media/image95.png" ContentType="image/png"/>
  <Override PartName="/ppt/media/image96.png" ContentType="image/png"/>
  <Override PartName="/ppt/media/image97.png" ContentType="image/png"/>
  <Override PartName="/ppt/media/image170.png" ContentType="image/png"/>
  <Override PartName="/ppt/media/image98.png" ContentType="image/png"/>
  <Override PartName="/ppt/media/image102.png" ContentType="image/png"/>
  <Override PartName="/ppt/media/image103.png" ContentType="image/png"/>
  <Override PartName="/ppt/media/image104.png" ContentType="image/png"/>
  <Override PartName="/ppt/media/image105.png" ContentType="image/png"/>
  <Override PartName="/ppt/media/image106.png" ContentType="image/png"/>
  <Override PartName="/ppt/media/image107.png" ContentType="image/png"/>
  <Override PartName="/ppt/media/image109.png" ContentType="image/png"/>
  <Override PartName="/ppt/media/image112.png" ContentType="image/png"/>
  <Override PartName="/ppt/media/image113.png" ContentType="image/png"/>
  <Override PartName="/ppt/media/image114.jpeg" ContentType="image/jpeg"/>
  <Override PartName="/ppt/media/image115.png" ContentType="image/png"/>
  <Override PartName="/ppt/media/image116.png" ContentType="image/png"/>
  <Override PartName="/ppt/media/image117.png" ContentType="image/png"/>
  <Override PartName="/ppt/media/image118.png" ContentType="image/png"/>
  <Override PartName="/ppt/media/image119.png" ContentType="image/png"/>
  <Override PartName="/ppt/media/image122.png" ContentType="image/png"/>
  <Override PartName="/ppt/media/image123.png" ContentType="image/png"/>
  <Override PartName="/ppt/media/image124.png" ContentType="image/png"/>
  <Override PartName="/ppt/media/image125.png" ContentType="image/png"/>
  <Override PartName="/ppt/media/image126.png" ContentType="image/png"/>
  <Override PartName="/ppt/media/image127.png" ContentType="image/png"/>
  <Override PartName="/ppt/media/image149.png" ContentType="image/png"/>
  <Override PartName="/ppt/media/image130.jpeg" ContentType="image/jpeg"/>
  <Override PartName="/ppt/media/image159.png" ContentType="image/png"/>
  <Override PartName="/ppt/media/image131.jpeg" ContentType="image/jpeg"/>
  <Override PartName="/ppt/media/image132.png" ContentType="image/png"/>
  <Override PartName="/ppt/media/image179.png" ContentType="image/png"/>
  <Override PartName="/ppt/media/image133.jpeg" ContentType="image/jpeg"/>
  <Override PartName="/ppt/media/image134.png" ContentType="image/png"/>
  <Override PartName="/ppt/media/image135.png" ContentType="image/png"/>
  <Override PartName="/ppt/media/image136.png" ContentType="image/png"/>
  <Override PartName="/ppt/media/image137.png" ContentType="image/png"/>
  <Override PartName="/ppt/media/image138.png" ContentType="image/png"/>
  <Override PartName="/ppt/media/image139.png" ContentType="image/png"/>
  <Override PartName="/ppt/media/image142.png" ContentType="image/png"/>
  <Override PartName="/ppt/media/image143.png" ContentType="image/png"/>
  <Override PartName="/ppt/media/image144.png" ContentType="image/png"/>
  <Override PartName="/ppt/media/image145.png" ContentType="image/png"/>
  <Override PartName="/ppt/media/image146.png" ContentType="image/png"/>
  <Override PartName="/ppt/media/image147.png" ContentType="image/png"/>
  <Override PartName="/ppt/media/image148.png" ContentType="image/png"/>
  <Override PartName="/ppt/media/image152.png" ContentType="image/png"/>
  <Override PartName="/ppt/media/image153.png" ContentType="image/png"/>
  <Override PartName="/ppt/media/image154.png" ContentType="image/png"/>
  <Override PartName="/ppt/media/image155.png" ContentType="image/png"/>
  <Override PartName="/ppt/media/image156.png" ContentType="image/png"/>
  <Override PartName="/ppt/media/image157.jpeg" ContentType="image/jpeg"/>
  <Override PartName="/ppt/media/image158.png" ContentType="image/png"/>
  <Override PartName="/ppt/media/image160.png" ContentType="image/png"/>
  <Override PartName="/ppt/media/image162.png" ContentType="image/png"/>
  <Override PartName="/ppt/media/image163.png" ContentType="image/png"/>
  <Override PartName="/ppt/media/image164.png" ContentType="image/png"/>
  <Override PartName="/ppt/media/image165.jpeg" ContentType="image/jpeg"/>
  <Override PartName="/ppt/media/image166.jpeg" ContentType="image/jpeg"/>
  <Override PartName="/ppt/media/image167.png" ContentType="image/png"/>
  <Override PartName="/ppt/media/image168.png" ContentType="image/png"/>
  <Override PartName="/ppt/media/image169.png" ContentType="image/png"/>
  <Override PartName="/ppt/media/image172.png" ContentType="image/png"/>
  <Override PartName="/ppt/media/image173.png" ContentType="image/png"/>
  <Override PartName="/ppt/media/image174.png" ContentType="image/png"/>
  <Override PartName="/ppt/media/image175.png" ContentType="image/png"/>
  <Override PartName="/ppt/media/image176.png" ContentType="image/png"/>
  <Override PartName="/ppt/media/image177.png" ContentType="image/png"/>
  <Override PartName="/ppt/media/image178.png" ContentType="image/png"/>
  <Override PartName="/ppt/media/image180.png" ContentType="image/png"/>
  <Override PartName="/ppt/media/image181.png" ContentType="image/png"/>
  <Override PartName="/ppt/media/image182.png" ContentType="image/png"/>
  <Override PartName="/ppt/media/image183.png" ContentType="image/png"/>
  <Override PartName="/ppt/media/image184.png" ContentType="image/png"/>
  <Override PartName="/ppt/media/image185.png" ContentType="image/png"/>
  <Override PartName="/ppt/media/image186.png" ContentType="image/png"/>
  <Override PartName="/ppt/media/image187.png" ContentType="image/png"/>
  <Override PartName="/ppt/media/image188.png" ContentType="image/png"/>
  <Override PartName="/ppt/media/image189.png" ContentType="image/png"/>
  <Override PartName="/ppt/media/image190.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x="9144000" cy="6858000"/>
  <p:notesSz cx="6797675" cy="9928225"/>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body"/>
          </p:nvPr>
        </p:nvSpPr>
        <p:spPr>
          <a:xfrm>
            <a:off x="756000" y="5078520"/>
            <a:ext cx="6047640" cy="4811040"/>
          </a:xfrm>
          <a:prstGeom prst="rect">
            <a:avLst/>
          </a:prstGeom>
        </p:spPr>
        <p:txBody>
          <a:bodyPr lIns="0" rIns="0" tIns="0" bIns="0"/>
          <a:p>
            <a:r>
              <a:rPr b="0" lang="fr-FR" sz="2000" spc="-1" strike="noStrike">
                <a:solidFill>
                  <a:srgbClr val="000000"/>
                </a:solidFill>
                <a:uFill>
                  <a:solidFill>
                    <a:srgbClr val="ffffff"/>
                  </a:solidFill>
                </a:uFill>
                <a:latin typeface="Arial"/>
              </a:rPr>
              <a:t>Cliquez pour modifier le format des notes</a:t>
            </a:r>
            <a:endParaRPr b="0" lang="fr-FR" sz="2000" spc="-1" strike="noStrike">
              <a:solidFill>
                <a:srgbClr val="000000"/>
              </a:solidFill>
              <a:uFill>
                <a:solidFill>
                  <a:srgbClr val="ffffff"/>
                </a:solidFill>
              </a:uFill>
              <a:latin typeface="Arial"/>
            </a:endParaRPr>
          </a:p>
        </p:txBody>
      </p:sp>
      <p:sp>
        <p:nvSpPr>
          <p:cNvPr id="153" name="PlaceHolder 2"/>
          <p:cNvSpPr>
            <a:spLocks noGrp="1"/>
          </p:cNvSpPr>
          <p:nvPr>
            <p:ph type="hdr"/>
          </p:nvPr>
        </p:nvSpPr>
        <p:spPr>
          <a:xfrm>
            <a:off x="0" y="0"/>
            <a:ext cx="3280680" cy="534240"/>
          </a:xfrm>
          <a:prstGeom prst="rect">
            <a:avLst/>
          </a:prstGeom>
        </p:spPr>
        <p:txBody>
          <a:bodyPr lIns="0" rIns="0" tIns="0" bIns="0"/>
          <a:p>
            <a:r>
              <a:rPr b="0" lang="fr-FR" sz="1400" spc="-1" strike="noStrike">
                <a:solidFill>
                  <a:srgbClr val="000000"/>
                </a:solidFill>
                <a:uFill>
                  <a:solidFill>
                    <a:srgbClr val="ffffff"/>
                  </a:solidFill>
                </a:uFill>
                <a:latin typeface="Times New Roman"/>
              </a:rPr>
              <a:t>&lt;en-tête&gt;</a:t>
            </a:r>
            <a:endParaRPr b="0" lang="fr-FR" sz="1400" spc="-1" strike="noStrike">
              <a:solidFill>
                <a:srgbClr val="000000"/>
              </a:solidFill>
              <a:uFill>
                <a:solidFill>
                  <a:srgbClr val="ffffff"/>
                </a:solidFill>
              </a:uFill>
              <a:latin typeface="Times New Roman"/>
            </a:endParaRPr>
          </a:p>
        </p:txBody>
      </p:sp>
      <p:sp>
        <p:nvSpPr>
          <p:cNvPr id="154" name="PlaceHolder 3"/>
          <p:cNvSpPr>
            <a:spLocks noGrp="1"/>
          </p:cNvSpPr>
          <p:nvPr>
            <p:ph type="dt"/>
          </p:nvPr>
        </p:nvSpPr>
        <p:spPr>
          <a:xfrm>
            <a:off x="4278960" y="0"/>
            <a:ext cx="3280680" cy="534240"/>
          </a:xfrm>
          <a:prstGeom prst="rect">
            <a:avLst/>
          </a:prstGeom>
        </p:spPr>
        <p:txBody>
          <a:bodyPr lIns="0" rIns="0" tIns="0" bIns="0"/>
          <a:p>
            <a:pPr algn="r"/>
            <a:r>
              <a:rPr b="0" lang="fr-FR" sz="1400" spc="-1" strike="noStrike">
                <a:solidFill>
                  <a:srgbClr val="000000"/>
                </a:solidFill>
                <a:uFill>
                  <a:solidFill>
                    <a:srgbClr val="ffffff"/>
                  </a:solidFill>
                </a:uFill>
                <a:latin typeface="Times New Roman"/>
              </a:rPr>
              <a:t>&lt;date/heure&gt;</a:t>
            </a:r>
            <a:endParaRPr b="0" lang="fr-FR" sz="1400" spc="-1" strike="noStrike">
              <a:solidFill>
                <a:srgbClr val="000000"/>
              </a:solidFill>
              <a:uFill>
                <a:solidFill>
                  <a:srgbClr val="ffffff"/>
                </a:solidFill>
              </a:uFill>
              <a:latin typeface="Times New Roman"/>
            </a:endParaRPr>
          </a:p>
        </p:txBody>
      </p:sp>
      <p:sp>
        <p:nvSpPr>
          <p:cNvPr id="155" name="PlaceHolder 4"/>
          <p:cNvSpPr>
            <a:spLocks noGrp="1"/>
          </p:cNvSpPr>
          <p:nvPr>
            <p:ph type="ftr"/>
          </p:nvPr>
        </p:nvSpPr>
        <p:spPr>
          <a:xfrm>
            <a:off x="0" y="10157400"/>
            <a:ext cx="3280680" cy="534240"/>
          </a:xfrm>
          <a:prstGeom prst="rect">
            <a:avLst/>
          </a:prstGeom>
        </p:spPr>
        <p:txBody>
          <a:bodyPr lIns="0" rIns="0" tIns="0" bIns="0" anchor="b"/>
          <a:p>
            <a:r>
              <a:rPr b="0" lang="fr-FR" sz="1400" spc="-1" strike="noStrike">
                <a:solidFill>
                  <a:srgbClr val="000000"/>
                </a:solidFill>
                <a:uFill>
                  <a:solidFill>
                    <a:srgbClr val="ffffff"/>
                  </a:solidFill>
                </a:uFill>
                <a:latin typeface="Times New Roman"/>
              </a:rPr>
              <a:t>&lt;pied de page&gt;</a:t>
            </a:r>
            <a:endParaRPr b="0" lang="fr-FR" sz="1400" spc="-1" strike="noStrike">
              <a:solidFill>
                <a:srgbClr val="000000"/>
              </a:solidFill>
              <a:uFill>
                <a:solidFill>
                  <a:srgbClr val="ffffff"/>
                </a:solidFill>
              </a:uFill>
              <a:latin typeface="Times New Roman"/>
            </a:endParaRPr>
          </a:p>
        </p:txBody>
      </p:sp>
      <p:sp>
        <p:nvSpPr>
          <p:cNvPr id="156" name="PlaceHolder 5"/>
          <p:cNvSpPr>
            <a:spLocks noGrp="1"/>
          </p:cNvSpPr>
          <p:nvPr>
            <p:ph type="sldNum"/>
          </p:nvPr>
        </p:nvSpPr>
        <p:spPr>
          <a:xfrm>
            <a:off x="4278960" y="10157400"/>
            <a:ext cx="3280680" cy="534240"/>
          </a:xfrm>
          <a:prstGeom prst="rect">
            <a:avLst/>
          </a:prstGeom>
        </p:spPr>
        <p:txBody>
          <a:bodyPr lIns="0" rIns="0" tIns="0" bIns="0" anchor="b"/>
          <a:p>
            <a:pPr algn="r"/>
            <a:fld id="{8ED2003C-6C34-43CA-B105-D8E3B9CA4C50}" type="slidenum">
              <a:rPr b="0" lang="fr-FR" sz="1400" spc="-1" strike="noStrike">
                <a:solidFill>
                  <a:srgbClr val="000000"/>
                </a:solidFill>
                <a:uFill>
                  <a:solidFill>
                    <a:srgbClr val="ffffff"/>
                  </a:solidFill>
                </a:uFill>
                <a:latin typeface="Times New Roman"/>
              </a:rPr>
              <a:t>&lt;numéro&gt;</a:t>
            </a:fld>
            <a:endParaRPr b="0" lang="fr-F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hyperlink" Target="https://www.abine.com/dntdetail.php" TargetMode="External"/><Relationship Id="rId2" Type="http://schemas.openxmlformats.org/officeDocument/2006/relationships/hyperlink" Target="https://disconnect.me/" TargetMode="External"/><Relationship Id="rId3" Type="http://schemas.openxmlformats.org/officeDocument/2006/relationships/hyperlink" Target="http://www.ghostery.com/" TargetMode="External"/><Relationship Id="rId4" Type="http://schemas.openxmlformats.org/officeDocument/2006/relationships/hyperlink" Target="https://addons.mozilla.org/fr/firefox/addon/adblock-edge/" TargetMode="External"/><Relationship Id="rId5" Type="http://schemas.openxmlformats.org/officeDocument/2006/relationships/hyperlink" Target="https://addons.mozilla.org/fr/firefox/addon/adblock-edge/" TargetMode="External"/><Relationship Id="rId6" Type="http://schemas.openxmlformats.org/officeDocument/2006/relationships/hyperlink" Target="https://addons.mozilla.org/fr/firefox/addon/adblock-edge/" TargetMode="External"/><Relationship Id="rId7" Type="http://schemas.openxmlformats.org/officeDocument/2006/relationships/hyperlink" Target="https://addons.mozilla.org/fr/firefox/addon/adblock-edge/" TargetMode="External"/><Relationship Id="rId8" Type="http://schemas.openxmlformats.org/officeDocument/2006/relationships/hyperlink" Target="https://addons.mozilla.org/fr/firefox/addon/truste-tracker-protection/" TargetMode="External"/><Relationship Id="rId9" Type="http://schemas.openxmlformats.org/officeDocument/2006/relationships/slide" Target="../slides/slide18.xml"/><Relationship Id="rId10"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hyperlink" Target="https://www.facebook.com/CNIL/photos/a.10151853434873204.1073741827.234594743203/10151980866143204/?type=3&amp;theater" TargetMode="External"/><Relationship Id="rId2" Type="http://schemas.openxmlformats.org/officeDocument/2006/relationships/hyperlink" Target="http://www.cnil.fr/linstitution/actualite/article/article/les-conseils-de-la-cnil-pour-mieux-maitriser-la-publication-de-photos/" TargetMode="External"/><Relationship Id="rId3" Type="http://schemas.openxmlformats.org/officeDocument/2006/relationships/hyperlink" Target="https://www.facebook.com/CNIL/photos/a.10151853434873204.1073741827.234594743203/10151853434898204/?type=3&amp;theater" TargetMode="External"/><Relationship Id="rId4" Type="http://schemas.openxmlformats.org/officeDocument/2006/relationships/slide" Target="../slides/slide21.xml"/><Relationship Id="rId5"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hyperlink" Target="https://www.facebook.com/settings?tab=privacy" TargetMode="External"/><Relationship Id="rId2" Type="http://schemas.openxmlformats.org/officeDocument/2006/relationships/hyperlink" Target="https://www.facebook.com/CNIL/photos/a.10151853434873204.1073741827.234594743203/10151853434898204/?type=3&amp;theater" TargetMode="External"/><Relationship Id="rId3" Type="http://schemas.openxmlformats.org/officeDocument/2006/relationships/hyperlink" Target="https://www.facebook.com/media/set/?set=a.10151853434873204.1073741827.234594743203&amp;type=3" TargetMode="External"/><Relationship Id="rId4" Type="http://schemas.openxmlformats.org/officeDocument/2006/relationships/hyperlink" Target="https://www.facebook.com/media/set/?set=a.10151853434873204.1073741827.234594743203&amp;type=3" TargetMode="External"/><Relationship Id="rId5" Type="http://schemas.openxmlformats.org/officeDocument/2006/relationships/hyperlink" Target="https://www.facebook.com/media/set/?set=a.10151853434873204.1073741827.234594743203&amp;type=3" TargetMode="External"/><Relationship Id="rId6" Type="http://schemas.openxmlformats.org/officeDocument/2006/relationships/hyperlink" Target="https://www.facebook.com/media/set/?set=a.10151853434873204.1073741827.234594743203&amp;type=3" TargetMode="External"/><Relationship Id="rId7" Type="http://schemas.openxmlformats.org/officeDocument/2006/relationships/hyperlink" Target="https://www.facebook.com/media/set/?set=a.10151853434873204.1073741827.234594743203&amp;type=3" TargetMode="External"/><Relationship Id="rId8" Type="http://schemas.openxmlformats.org/officeDocument/2006/relationships/hyperlink" Target="https://www.facebook.com/media/set/?set=a.10151853434873204.1073741827.234594743203&amp;type=3" TargetMode="External"/><Relationship Id="rId9" Type="http://schemas.openxmlformats.org/officeDocument/2006/relationships/hyperlink" Target="https://www.facebook.com/media/set/?set=a.10151853434873204.1073741827.234594743203&amp;type=3" TargetMode="External"/><Relationship Id="rId10" Type="http://schemas.openxmlformats.org/officeDocument/2006/relationships/hyperlink" Target="https://www.facebook.com/media/set/?set=a.10151853434873204.1073741827.234594743203&amp;type=3" TargetMode="External"/><Relationship Id="rId11" Type="http://schemas.openxmlformats.org/officeDocument/2006/relationships/hyperlink" Target="https://www.facebook.com/media/set/?set=a.10151853434873204.1073741827.234594743203&amp;type=3" TargetMode="External"/><Relationship Id="rId12" Type="http://schemas.openxmlformats.org/officeDocument/2006/relationships/hyperlink" Target="https://www.facebook.com/media/set/?set=a.10151853434873204.1073741827.234594743203&amp;type=3" TargetMode="External"/><Relationship Id="rId13" Type="http://schemas.openxmlformats.org/officeDocument/2006/relationships/hyperlink" Target="https://www.facebook.com/media/set/?set=a.10151853434873204.1073741827.234594743203&amp;type=3" TargetMode="External"/><Relationship Id="rId14" Type="http://schemas.openxmlformats.org/officeDocument/2006/relationships/hyperlink" Target="https://www.facebook.com/media/set/?set=a.10151853434873204.1073741827.234594743203&amp;type=3" TargetMode="External"/><Relationship Id="rId15" Type="http://schemas.openxmlformats.org/officeDocument/2006/relationships/hyperlink" Target="https://www.facebook.com/media/set/?set=a.10151853434873204.1073741827.234594743203&amp;type=3" TargetMode="External"/><Relationship Id="rId16" Type="http://schemas.openxmlformats.org/officeDocument/2006/relationships/hyperlink" Target="https://www.facebook.com/CNIL" TargetMode="External"/><Relationship Id="rId17" Type="http://schemas.openxmlformats.org/officeDocument/2006/relationships/hyperlink" Target="https://www.facebook.com/CNIL" TargetMode="External"/><Relationship Id="rId18" Type="http://schemas.openxmlformats.org/officeDocument/2006/relationships/hyperlink" Target="https://www.facebook.com/CNIL" TargetMode="External"/><Relationship Id="rId19" Type="http://schemas.openxmlformats.org/officeDocument/2006/relationships/slide" Target="../slides/slide22.xml"/><Relationship Id="rId20"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hyperlink" Target="http://www.afriquinfos.com/articles/2012/8/2/emmanuel-frimpong-condamne-cause-dun-tweet-antisemite-207619.asp" TargetMode="External"/><Relationship Id="rId2" Type="http://schemas.openxmlformats.org/officeDocument/2006/relationships/slide" Target="../slides/slide33.xml"/><Relationship Id="rId3"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hyperlink" Target="http://www.vie-publique.fr/decouverte-institutions/citoyen/citoyennete/definition/droits/chaque-citoyen-t-il-droit-au-respect-vie-privee.html" TargetMode="External"/><Relationship Id="rId2" Type="http://schemas.openxmlformats.org/officeDocument/2006/relationships/hyperlink" Target="http://www.vie-publique.fr/decouverte-institutions/citoyen/citoyennete/definition/droits/chaque-citoyen-t-il-droit-au-respect-vie-privee.html" TargetMode="External"/><Relationship Id="rId3" Type="http://schemas.openxmlformats.org/officeDocument/2006/relationships/slide" Target="../slides/slide4.xml"/><Relationship Id="rId4"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hyperlink" Target="http://www.20minutes.fr/thematique/jeux_olympiques" TargetMode="External"/><Relationship Id="rId2" Type="http://schemas.openxmlformats.org/officeDocument/2006/relationships/hyperlink" Target="http://www.dailymail.co.uk/news/article-2246263/Rio-Ferdinand-Relatives-Ashley-Cole-posted-mocking-messages-online-coin-attack-Man-Utd-player.html" TargetMode="External"/><Relationship Id="rId3" Type="http://schemas.openxmlformats.org/officeDocument/2006/relationships/hyperlink" Target="http://www.thesun.co.uk/sol/homepage/sport/football/2564795/Darren-Bents-F-Word-Spurs-rant.html" TargetMode="External"/><Relationship Id="rId4" Type="http://schemas.openxmlformats.org/officeDocument/2006/relationships/hyperlink" Target="http://www.guardian.co.uk/football/2011/jan/10/ryan-babel-fa-charge" TargetMode="External"/><Relationship Id="rId5" Type="http://schemas.openxmlformats.org/officeDocument/2006/relationships/hyperlink" Target="http://www.afriquinfos.com/articles/2012/8/2/emmanuel-frimpong-condamne-cause-dun-tweet-antisemite-207619.asp" TargetMode="External"/><Relationship Id="rId6" Type="http://schemas.openxmlformats.org/officeDocument/2006/relationships/slide" Target="../slides/slide6.xml"/><Relationship Id="rId7"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hyperlink" Target="http://www.thesun.co.uk/sol/homepage/sport/football/2564795/Darren-Bents-F-Word-Spurs-rant.html" TargetMode="External"/><Relationship Id="rId2" Type="http://schemas.openxmlformats.org/officeDocument/2006/relationships/hyperlink" Target="http://www.guardian.co.uk/football/2011/jan/10/ryan-babel-fa-charge" TargetMode="External"/><Relationship Id="rId3" Type="http://schemas.openxmlformats.org/officeDocument/2006/relationships/hyperlink" Target="http://www.afriquinfos.com/articles/2012/8/2/emmanuel-frimpong-condamne-cause-dun-tweet-antisemite-207619.asp" TargetMode="External"/><Relationship Id="rId4" Type="http://schemas.openxmlformats.org/officeDocument/2006/relationships/slide" Target="../slides/slide7.xml"/><Relationship Id="rId5"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hyperlink" Target="http://www.20minutes.fr/thematique/jeux_olympiques" TargetMode="External"/><Relationship Id="rId2" Type="http://schemas.openxmlformats.org/officeDocument/2006/relationships/hyperlink" Target="http://www.dailymail.co.uk/news/article-2246263/Rio-Ferdinand-Relatives-Ashley-Cole-posted-mocking-messages-online-coin-attack-Man-Utd-player.html" TargetMode="External"/><Relationship Id="rId3" Type="http://schemas.openxmlformats.org/officeDocument/2006/relationships/slide" Target="../slides/slide8.xml"/><Relationship Id="rId4"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1" name="PlaceHolder 1"/>
          <p:cNvSpPr>
            <a:spLocks noGrp="1"/>
          </p:cNvSpPr>
          <p:nvPr>
            <p:ph type="body"/>
          </p:nvPr>
        </p:nvSpPr>
        <p:spPr>
          <a:xfrm>
            <a:off x="679680" y="4716000"/>
            <a:ext cx="5437440" cy="4466880"/>
          </a:xfrm>
          <a:prstGeom prst="rect">
            <a:avLst/>
          </a:prstGeom>
        </p:spPr>
        <p:txBody>
          <a:bodyPr lIns="95400" rIns="95400" tIns="47880" bIns="47880"/>
          <a:p>
            <a:endParaRPr b="0" lang="fr-FR" sz="2000" spc="-1" strike="noStrike">
              <a:solidFill>
                <a:srgbClr val="000000"/>
              </a:solidFill>
              <a:uFill>
                <a:solidFill>
                  <a:srgbClr val="ffffff"/>
                </a:solidFill>
              </a:uFill>
              <a:latin typeface="Arial"/>
            </a:endParaRPr>
          </a:p>
        </p:txBody>
      </p:sp>
      <p:sp>
        <p:nvSpPr>
          <p:cNvPr id="712"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C3AB7EE9-F606-443F-BE32-08B540679774}"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9" name="PlaceHolder 1"/>
          <p:cNvSpPr>
            <a:spLocks noGrp="1"/>
          </p:cNvSpPr>
          <p:nvPr>
            <p:ph type="body"/>
          </p:nvPr>
        </p:nvSpPr>
        <p:spPr>
          <a:xfrm>
            <a:off x="679680" y="4716000"/>
            <a:ext cx="5437440" cy="4466880"/>
          </a:xfrm>
          <a:prstGeom prst="rect">
            <a:avLst/>
          </a:prstGeom>
        </p:spPr>
        <p:txBody>
          <a:bodyPr lIns="95400" rIns="95400" tIns="47880" bIns="47880"/>
          <a:p>
            <a:r>
              <a:rPr b="0" lang="fr-FR" sz="2000" spc="-1" strike="noStrike">
                <a:solidFill>
                  <a:srgbClr val="000000"/>
                </a:solidFill>
                <a:uFill>
                  <a:solidFill>
                    <a:srgbClr val="ffffff"/>
                  </a:solidFill>
                </a:uFill>
                <a:latin typeface="Arial"/>
              </a:rPr>
              <a:t>Débat :</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Arial"/>
              </a:rPr>
              <a:t>Si vous deviez envoyer ce post Facebook par la poste … avec ou sans enveloppe ?</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p:txBody>
      </p:sp>
      <p:sp>
        <p:nvSpPr>
          <p:cNvPr id="730"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7E13FAB8-D479-436E-9B63-6F52B7FFF2F5}"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1" name="PlaceHolder 1"/>
          <p:cNvSpPr>
            <a:spLocks noGrp="1"/>
          </p:cNvSpPr>
          <p:nvPr>
            <p:ph type="body"/>
          </p:nvPr>
        </p:nvSpPr>
        <p:spPr>
          <a:xfrm>
            <a:off x="679680" y="4716000"/>
            <a:ext cx="5437440" cy="4466880"/>
          </a:xfrm>
          <a:prstGeom prst="rect">
            <a:avLst/>
          </a:prstGeom>
        </p:spPr>
        <p:txBody>
          <a:bodyPr lIns="95400" rIns="95400" tIns="47880" bIns="47880"/>
          <a:p>
            <a:r>
              <a:rPr b="1" lang="fr-FR" sz="2000" spc="-1" strike="noStrike">
                <a:solidFill>
                  <a:srgbClr val="000000"/>
                </a:solidFill>
                <a:uFill>
                  <a:solidFill>
                    <a:srgbClr val="ffffff"/>
                  </a:solidFill>
                </a:uFill>
                <a:latin typeface="Arial"/>
              </a:rPr>
              <a:t>Snapchat :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Le </a:t>
            </a:r>
            <a:r>
              <a:rPr b="0" i="1" lang="fr-FR" sz="2000" spc="-1" strike="noStrike">
                <a:solidFill>
                  <a:srgbClr val="000000"/>
                </a:solidFill>
                <a:uFill>
                  <a:solidFill>
                    <a:srgbClr val="ffffff"/>
                  </a:solidFill>
                </a:uFill>
                <a:latin typeface="Arial"/>
              </a:rPr>
              <a:t>revenge porn</a:t>
            </a:r>
            <a:r>
              <a:rPr b="0" lang="fr-FR" sz="2000" spc="-1" strike="noStrike">
                <a:solidFill>
                  <a:srgbClr val="000000"/>
                </a:solidFill>
                <a:uFill>
                  <a:solidFill>
                    <a:srgbClr val="ffffff"/>
                  </a:solidFill>
                </a:uFill>
                <a:latin typeface="Arial"/>
              </a:rPr>
              <a:t> consiste à exposer par vengeance les photos de son ancien(ne) partenaire sexuel(le), dérive visant quasi exclusivement des femmes, à des fins de revanche.</a:t>
            </a:r>
            <a:r>
              <a:rPr b="1" lang="fr-FR" sz="2000" spc="-1" strike="noStrike">
                <a:solidFill>
                  <a:srgbClr val="000000"/>
                </a:solidFill>
                <a:uFill>
                  <a:solidFill>
                    <a:srgbClr val="ffffff"/>
                  </a:solidFill>
                </a:uFill>
                <a:latin typeface="Arial"/>
              </a:rPr>
              <a:t> Il est très facile de réaliser une capture d’écran ou une capture vidéo. La solution : les service en ligne sont faillibles … tous comme ceux qui reçoivent  / conseiller de ne publier aucune photo/vidéo intime sur un service en ligne (skype, snapchat …)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En France, l'article 226-1 du Code pénal stipule que le fait de fixer, d'enregistrer et de transmettre l'image d'une personne dans un lieu privé sans son consentement est passible d'un an d'emprisonnement et de 45 000 euros d'amende.</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Taguage: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Sur Facebook, la solution consiste à examiner et à valider les publications dans lesquelles vos amis vous taguent.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Paramètre &gt; journal et identification &gt; qui peut ajouter des contenus sur mon journal &gt; examiner les publications &gt; OUI</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Applis tierces</a:t>
            </a: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L’affaire SnapSaved </a:t>
            </a:r>
            <a:r>
              <a:rPr b="0" lang="fr-FR" sz="2000" spc="-1" strike="noStrike">
                <a:solidFill>
                  <a:srgbClr val="000000"/>
                </a:solidFill>
                <a:uFill>
                  <a:solidFill>
                    <a:srgbClr val="ffffff"/>
                  </a:solidFill>
                </a:uFill>
                <a:latin typeface="Arial"/>
              </a:rPr>
              <a:t>En octobre 2014, des hackers se sont attaqués à SnapSaved, une application tierce qui permet de conserver automatiquement toutes les images et les vidéos reçues via Snapchat. Au total ce sont 13 gigaoctets de données émises par 200 000 utilisateurs qui ont récupérées et mises en téléchargement sur le site viralpop.com, avant d’être relayées par certains membres malveillants de 4chan.</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p:txBody>
      </p:sp>
      <p:sp>
        <p:nvSpPr>
          <p:cNvPr id="732"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004DFB3D-8D98-4BDC-A481-851F33E22778}"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3" name="PlaceHolder 1"/>
          <p:cNvSpPr>
            <a:spLocks noGrp="1"/>
          </p:cNvSpPr>
          <p:nvPr>
            <p:ph type="body"/>
          </p:nvPr>
        </p:nvSpPr>
        <p:spPr>
          <a:xfrm>
            <a:off x="679680" y="4716000"/>
            <a:ext cx="5437440" cy="4466880"/>
          </a:xfrm>
          <a:prstGeom prst="rect">
            <a:avLst/>
          </a:prstGeom>
        </p:spPr>
        <p:txBody>
          <a:bodyPr lIns="95400" rIns="95400" tIns="47880" bIns="47880"/>
          <a:p>
            <a:r>
              <a:rPr b="1" lang="fr-FR" sz="2000" spc="-1" strike="noStrike">
                <a:solidFill>
                  <a:srgbClr val="000000"/>
                </a:solidFill>
                <a:uFill>
                  <a:solidFill>
                    <a:srgbClr val="ffffff"/>
                  </a:solidFill>
                </a:uFill>
                <a:latin typeface="Arial"/>
              </a:rPr>
              <a:t>[Lien Cliquable ] Fiche pratique de la CNIL qui comprend tous les liens utiles pour sécuriser l’accès à ses comptes sociaux : </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Arial"/>
              </a:rPr>
              <a:t>http://www.cnil.fr/documentation/fiches-pratiques/fiche/article/piratage-de-ses-comptes-sociaux-prevenir-reperer-et-reagir/</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1" lang="fr-FR" sz="2000" spc="-1" strike="noStrike">
                <a:solidFill>
                  <a:srgbClr val="000000"/>
                </a:solidFill>
                <a:uFill>
                  <a:solidFill>
                    <a:srgbClr val="ffffff"/>
                  </a:solidFill>
                </a:uFill>
                <a:latin typeface="Arial"/>
              </a:rPr>
              <a:t>Activez un dispositif d’alerte en cas d’intrusion</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Arial"/>
              </a:rPr>
              <a:t>La double authentification est une option activable sur la plupart des réseaux sociaux. Lorsque vous vous connectez depuis un poste informatique inconnu, le réseau social vous demandera de confirmer l’accès en entrant un code que vous aurez reçu par sms ou par mail. D’autres fonctions proposent simplement de vous alerter si une personne extérieure tente de se connecter à votre compte depuis un terminal inconnu (PC, smartphone, tablette, mac). </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p:txBody>
      </p:sp>
      <p:sp>
        <p:nvSpPr>
          <p:cNvPr id="734"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3B90C2A2-4165-4B32-A6AD-6225B7638136}"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5" name="PlaceHolder 1"/>
          <p:cNvSpPr>
            <a:spLocks noGrp="1"/>
          </p:cNvSpPr>
          <p:nvPr>
            <p:ph type="body"/>
          </p:nvPr>
        </p:nvSpPr>
        <p:spPr>
          <a:xfrm>
            <a:off x="679680" y="4716000"/>
            <a:ext cx="5437440" cy="4466880"/>
          </a:xfrm>
          <a:prstGeom prst="rect">
            <a:avLst/>
          </a:prstGeom>
        </p:spPr>
        <p:txBody>
          <a:bodyPr lIns="95400" rIns="95400" tIns="47880" bIns="47880"/>
          <a:p>
            <a:r>
              <a:rPr b="1" lang="fr-FR" sz="2000" spc="-1" strike="noStrike">
                <a:solidFill>
                  <a:srgbClr val="000000"/>
                </a:solidFill>
                <a:uFill>
                  <a:solidFill>
                    <a:srgbClr val="ffffff"/>
                  </a:solidFill>
                </a:uFill>
                <a:latin typeface="Arial"/>
              </a:rPr>
              <a:t>Autre possibilité : la méthode phonétique</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Arial"/>
              </a:rPr>
              <a:t>J’ai acheté huit cd pour cent euros cet après-midi » deviendra ght8CD%E7am</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1" lang="fr-FR" sz="2000" spc="-1" strike="noStrike">
                <a:solidFill>
                  <a:srgbClr val="000000"/>
                </a:solidFill>
                <a:uFill>
                  <a:solidFill>
                    <a:srgbClr val="ffffff"/>
                  </a:solidFill>
                </a:uFill>
                <a:latin typeface="Arial"/>
              </a:rPr>
              <a:t>Autres conseils :</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Changer le régulièrement ou en cas de doute</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Ne pas les communiquer par mail, ni sur un post it !</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Ne jamais le communiquer à ses amis !</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Il existe des gestionnaires de mots de passe très pratiques (Keepass (recommandé par ANSSI + CNIL), LastPass …)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BITS : indicateur permettant de juger de la robustesse d’un mot de passe</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Selon l’ANSSI : « Une taille de clé cryptographique de 64 bits est aujourd’hui considérée comme non sûre car les capacités de calcul modernes permettent de retrouver cette clé en énumérant toutes les clés possibles. Or une telle clé peut être vue comme un mot de passe de 64 caractères où les seuls caractères possibles sont 0 et 1. »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p:txBody>
      </p:sp>
      <p:sp>
        <p:nvSpPr>
          <p:cNvPr id="736"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CE079606-D0B0-4AD1-843C-595E9BCE5311}"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7" name="PlaceHolder 1"/>
          <p:cNvSpPr>
            <a:spLocks noGrp="1"/>
          </p:cNvSpPr>
          <p:nvPr>
            <p:ph type="body"/>
          </p:nvPr>
        </p:nvSpPr>
        <p:spPr>
          <a:xfrm>
            <a:off x="679680" y="4716000"/>
            <a:ext cx="5437440" cy="4466880"/>
          </a:xfrm>
          <a:prstGeom prst="rect">
            <a:avLst/>
          </a:prstGeom>
        </p:spPr>
        <p:txBody>
          <a:bodyPr lIns="95400" rIns="95400" tIns="47880" bIns="47880"/>
          <a:p>
            <a:r>
              <a:rPr b="1" lang="fr-FR" sz="2000" spc="-1" strike="noStrike">
                <a:solidFill>
                  <a:srgbClr val="000000"/>
                </a:solidFill>
                <a:uFill>
                  <a:solidFill>
                    <a:srgbClr val="ffffff"/>
                  </a:solidFill>
                </a:uFill>
                <a:latin typeface="Arial"/>
              </a:rPr>
              <a:t>Le Chiffre</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Arial"/>
              </a:rPr>
              <a:t>Plus des deux tiers des Français (71%) ont déjà </a:t>
            </a:r>
            <a:r>
              <a:rPr b="0" i="1" lang="fr-FR" sz="2000" spc="-1" strike="noStrike">
                <a:solidFill>
                  <a:srgbClr val="000000"/>
                </a:solidFill>
                <a:uFill>
                  <a:solidFill>
                    <a:srgbClr val="ffffff"/>
                  </a:solidFill>
                </a:uFill>
                <a:latin typeface="Arial"/>
              </a:rPr>
              <a:t>tapé</a:t>
            </a:r>
            <a:r>
              <a:rPr b="0" lang="fr-FR" sz="2000" spc="-1" strike="noStrike">
                <a:solidFill>
                  <a:srgbClr val="000000"/>
                </a:solidFill>
                <a:uFill>
                  <a:solidFill>
                    <a:srgbClr val="ffffff"/>
                  </a:solidFill>
                </a:uFill>
                <a:latin typeface="Arial"/>
              </a:rPr>
              <a:t> leur </a:t>
            </a:r>
            <a:r>
              <a:rPr b="0" i="1" lang="fr-FR" sz="2000" spc="-1" strike="noStrike">
                <a:solidFill>
                  <a:srgbClr val="000000"/>
                </a:solidFill>
                <a:uFill>
                  <a:solidFill>
                    <a:srgbClr val="ffffff"/>
                  </a:solidFill>
                </a:uFill>
                <a:latin typeface="Arial"/>
              </a:rPr>
              <a:t>nom</a:t>
            </a:r>
            <a:r>
              <a:rPr b="0" lang="fr-FR" sz="2000" spc="-1" strike="noStrike">
                <a:solidFill>
                  <a:srgbClr val="000000"/>
                </a:solidFill>
                <a:uFill>
                  <a:solidFill>
                    <a:srgbClr val="ffffff"/>
                  </a:solidFill>
                </a:uFill>
                <a:latin typeface="Arial"/>
              </a:rPr>
              <a:t> dans un </a:t>
            </a:r>
            <a:r>
              <a:rPr b="0" i="1" lang="fr-FR" sz="2000" spc="-1" strike="noStrike">
                <a:solidFill>
                  <a:srgbClr val="000000"/>
                </a:solidFill>
                <a:uFill>
                  <a:solidFill>
                    <a:srgbClr val="ffffff"/>
                  </a:solidFill>
                </a:uFill>
                <a:latin typeface="Arial"/>
              </a:rPr>
              <a:t>moteur de recherche</a:t>
            </a:r>
            <a:r>
              <a:rPr b="0" lang="fr-FR" sz="2000" spc="-1" strike="noStrike">
                <a:solidFill>
                  <a:srgbClr val="000000"/>
                </a:solidFill>
                <a:uFill>
                  <a:solidFill>
                    <a:srgbClr val="ffffff"/>
                  </a:solidFill>
                </a:uFill>
                <a:latin typeface="Arial"/>
              </a:rPr>
              <a:t> une ou plusieurs fois au cours de l'année. </a:t>
            </a:r>
            <a:endParaRPr b="0" lang="fr-FR" sz="2000" spc="-1" strike="noStrike">
              <a:solidFill>
                <a:srgbClr val="000000"/>
              </a:solidFill>
              <a:uFill>
                <a:solidFill>
                  <a:srgbClr val="ffffff"/>
                </a:solidFill>
              </a:uFill>
              <a:latin typeface="Arial"/>
            </a:endParaRPr>
          </a:p>
          <a:p>
            <a:r>
              <a:rPr b="0" i="1" lang="fr-FR" sz="700" spc="-1" strike="noStrike">
                <a:solidFill>
                  <a:srgbClr val="000000"/>
                </a:solidFill>
                <a:uFill>
                  <a:solidFill>
                    <a:srgbClr val="ffffff"/>
                  </a:solidFill>
                </a:uFill>
                <a:latin typeface="Arial"/>
              </a:rPr>
              <a:t>Un sondage mené par Ipsos pour Bing (2014)</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1" lang="fr-FR" sz="2000" spc="-1" strike="noStrike">
                <a:solidFill>
                  <a:srgbClr val="000000"/>
                </a:solidFill>
                <a:uFill>
                  <a:solidFill>
                    <a:srgbClr val="ffffff"/>
                  </a:solidFill>
                </a:uFill>
                <a:latin typeface="Arial"/>
              </a:rPr>
              <a:t>Anecdote :</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Arial"/>
              </a:rPr>
              <a:t>George Clooney a tapé son nom dans la barre de recherche Google pour examiner les ragots qui circulent sur lui </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Arial"/>
              </a:rPr>
              <a:t>http://www.rtl.fr/culture/medias-people/google-quand-george-clooney-tape-son-nom-dans-le-moteur-de-recherche-7775000671</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p:txBody>
      </p:sp>
      <p:sp>
        <p:nvSpPr>
          <p:cNvPr id="738"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FC0F022E-335E-4A1D-86EA-8EB3DA92C4E9}"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9" name="PlaceHolder 1"/>
          <p:cNvSpPr>
            <a:spLocks noGrp="1"/>
          </p:cNvSpPr>
          <p:nvPr>
            <p:ph type="body"/>
          </p:nvPr>
        </p:nvSpPr>
        <p:spPr>
          <a:xfrm>
            <a:off x="679680" y="4716000"/>
            <a:ext cx="5437440" cy="4466880"/>
          </a:xfrm>
          <a:prstGeom prst="rect">
            <a:avLst/>
          </a:prstGeom>
        </p:spPr>
        <p:txBody>
          <a:bodyPr lIns="95400" rIns="95400" tIns="47880" bIns="47880"/>
          <a:p>
            <a:pPr marL="216000" indent="-216000">
              <a:lnSpc>
                <a:spcPct val="100000"/>
              </a:lnSpc>
            </a:pPr>
            <a:r>
              <a:rPr b="0" lang="fr-FR" sz="2000" spc="-1" strike="noStrike">
                <a:solidFill>
                  <a:srgbClr val="000000"/>
                </a:solidFill>
                <a:uFill>
                  <a:solidFill>
                    <a:srgbClr val="ffffff"/>
                  </a:solidFill>
                </a:uFill>
                <a:latin typeface="Arial"/>
              </a:rPr>
              <a:t>En 2013, 18 % des collégiens déclaraient avoir été insultés, humiliés ou victimes d’actions dévalorisantes via Internet ou téléphone portable, selon une enquête du ministère de l’éducation, publiée fin novembre.</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r>
              <a:rPr b="1" lang="fr-FR" sz="2000" spc="-1" strike="noStrike">
                <a:solidFill>
                  <a:srgbClr val="000000"/>
                </a:solidFill>
                <a:uFill>
                  <a:solidFill>
                    <a:srgbClr val="ffffff"/>
                  </a:solidFill>
                </a:uFill>
                <a:latin typeface="Arial"/>
              </a:rPr>
              <a:t>Selon l’éducation nationale – harcèlement scolaire</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Arial"/>
              </a:rPr>
              <a:t>« À l'école primaire, cette violence touche 12 % des élèves, dont 5 % de manière «sévère à très sévère». Une proportion qui décroît légèrement au collège (10 %) et au lycée (3,4 %). Mais surtout, le harcèlement prend une inquiétante ampleur sur les réseaux sociaux. Avec Facebook et Instagram, les applications préférées des adolescents et «préados», il se poursuit sans répit jusque sous le toit familial. Najat Vallaud-Belkacem a su mobiliser les bons acteurs, avec la journaliste Mélissa Theuriau qui signe un clip de prévention diffusé sur France Télévisions, mais aussi dans les salles obscures avant le prochain Disney, </a:t>
            </a:r>
            <a:r>
              <a:rPr b="0" i="1" lang="fr-FR" sz="2000" spc="-1" strike="noStrike">
                <a:solidFill>
                  <a:srgbClr val="000000"/>
                </a:solidFill>
                <a:uFill>
                  <a:solidFill>
                    <a:srgbClr val="ffffff"/>
                  </a:solidFill>
                </a:uFill>
                <a:latin typeface="Arial"/>
              </a:rPr>
              <a:t>Le voyage d'Arlo</a:t>
            </a:r>
            <a:r>
              <a:rPr b="0" lang="fr-FR" sz="2000" spc="-1" strike="noStrike">
                <a:solidFill>
                  <a:srgbClr val="000000"/>
                </a:solidFill>
                <a:uFill>
                  <a:solidFill>
                    <a:srgbClr val="ffffff"/>
                  </a:solidFill>
                </a:uFill>
                <a:latin typeface="Arial"/>
              </a:rPr>
              <a:t>, et l'ouverture, avec SFR, d'un numéro vert, le 3020. »</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r>
              <a:rPr b="1" lang="fr-FR" sz="2000" spc="-1" strike="noStrike">
                <a:solidFill>
                  <a:srgbClr val="000000"/>
                </a:solidFill>
                <a:uFill>
                  <a:solidFill>
                    <a:srgbClr val="ffffff"/>
                  </a:solidFill>
                </a:uFill>
                <a:latin typeface="Arial"/>
              </a:rPr>
              <a:t>La CNIL propose une fiche pratique sur le cyber-harcèlement mineur ou adulte</a:t>
            </a:r>
            <a:endParaRPr b="0" lang="fr-FR" sz="2000" spc="-1" strike="noStrike">
              <a:solidFill>
                <a:srgbClr val="000000"/>
              </a:solidFill>
              <a:uFill>
                <a:solidFill>
                  <a:srgbClr val="ffffff"/>
                </a:solidFill>
              </a:uFill>
              <a:latin typeface="Arial"/>
            </a:endParaRPr>
          </a:p>
        </p:txBody>
      </p:sp>
      <p:sp>
        <p:nvSpPr>
          <p:cNvPr id="740"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62DB25F1-AD03-43D6-B7D6-89E76315E131}"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1" name="PlaceHolder 1"/>
          <p:cNvSpPr>
            <a:spLocks noGrp="1"/>
          </p:cNvSpPr>
          <p:nvPr>
            <p:ph type="body"/>
          </p:nvPr>
        </p:nvSpPr>
        <p:spPr>
          <a:xfrm>
            <a:off x="679680" y="4716000"/>
            <a:ext cx="5437440" cy="4466880"/>
          </a:xfrm>
          <a:prstGeom prst="rect">
            <a:avLst/>
          </a:prstGeom>
        </p:spPr>
        <p:txBody>
          <a:bodyPr lIns="95400" rIns="95400" tIns="47880" bIns="47880"/>
          <a:p>
            <a:r>
              <a:rPr b="0" lang="fr-FR" sz="2000" spc="-1" strike="noStrike">
                <a:solidFill>
                  <a:srgbClr val="000000"/>
                </a:solidFill>
                <a:uFill>
                  <a:solidFill>
                    <a:srgbClr val="ffffff"/>
                  </a:solidFill>
                </a:uFill>
                <a:latin typeface="Arial"/>
              </a:rPr>
              <a:t>Il peut être un code (nadiz) , un diminutif. Il peut être symbolique. </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Arial"/>
              </a:rPr>
              <a:t>Rihanna =&gt; NON – Surnom - diminutif d’un prénom attribué par ses parents. </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Arial"/>
              </a:rPr>
              <a:t>Batman =&gt; OUI - pseudonyme utilisé par Bruce Wayne</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Arial"/>
              </a:rPr>
              <a:t>CR7 =&gt; NON - marque associée à son identité et son numéro de maillot.</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Arial"/>
              </a:rPr>
              <a:t>Zizou =&gt; NON – surnom attribué par les autres, associé à l’identité de Zidane</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Arial"/>
              </a:rPr>
              <a:t>CitizenFour =&gt; Pseudonyme de l’informaticien à l’origine de l’affaire Prism (surveillance de la NSA). Edouard Snowden a révélé sa véritable identité au grand public. </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p:txBody>
      </p:sp>
      <p:sp>
        <p:nvSpPr>
          <p:cNvPr id="742"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345A8670-197A-479C-8F0F-2C3FDE2BA484}"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3" name="PlaceHolder 1"/>
          <p:cNvSpPr>
            <a:spLocks noGrp="1"/>
          </p:cNvSpPr>
          <p:nvPr>
            <p:ph type="body"/>
          </p:nvPr>
        </p:nvSpPr>
        <p:spPr>
          <a:xfrm>
            <a:off x="679680" y="4716000"/>
            <a:ext cx="5437440" cy="4466880"/>
          </a:xfrm>
          <a:prstGeom prst="rect">
            <a:avLst/>
          </a:prstGeom>
        </p:spPr>
        <p:txBody>
          <a:bodyPr lIns="95400" rIns="95400" tIns="47880" bIns="47880"/>
          <a:p>
            <a:r>
              <a:rPr b="0" lang="fr-FR" sz="2000" spc="-1" strike="noStrike">
                <a:solidFill>
                  <a:srgbClr val="000000"/>
                </a:solidFill>
                <a:uFill>
                  <a:solidFill>
                    <a:srgbClr val="ffffff"/>
                  </a:solidFill>
                </a:uFill>
                <a:latin typeface="Arial"/>
              </a:rPr>
              <a:t>Cette fiche pratique de la CNIL pour prévenir, repérer ou réagir en cas de piratage http://www.cnil.fr/documentation/fiches-pratiques/fiche/article/piratage-de-ses-comptes-sociaux-prevenir-reperer-et-reagir/</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Utilise un navigateur privé </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Vide régulièrement ton historique et les cookies liés</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Sécurise tes comptes sociaux</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Effacer tes traces en ligne : http://www.cnil.fr/documentation/fiches-pratiques/fiche/article/historique-de-navigation-faites-regulierement-le-menage/</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p:txBody>
      </p:sp>
      <p:sp>
        <p:nvSpPr>
          <p:cNvPr id="744"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EF9F1FB7-02A8-410F-B0A8-01350248A756}"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5" name="PlaceHolder 1"/>
          <p:cNvSpPr>
            <a:spLocks noGrp="1"/>
          </p:cNvSpPr>
          <p:nvPr>
            <p:ph type="body"/>
          </p:nvPr>
        </p:nvSpPr>
        <p:spPr>
          <a:xfrm>
            <a:off x="679680" y="4716000"/>
            <a:ext cx="5437440" cy="4466880"/>
          </a:xfrm>
          <a:prstGeom prst="rect">
            <a:avLst/>
          </a:prstGeom>
        </p:spPr>
        <p:txBody>
          <a:bodyPr lIns="95400" rIns="95400" tIns="47880" bIns="47880"/>
          <a:p>
            <a:pPr marL="216000" indent="-215640">
              <a:lnSpc>
                <a:spcPct val="100000"/>
              </a:lnSpc>
            </a:pPr>
            <a:r>
              <a:rPr b="1" lang="fr-FR" sz="2000" spc="-1" strike="noStrike">
                <a:solidFill>
                  <a:srgbClr val="000000"/>
                </a:solidFill>
                <a:uFill>
                  <a:solidFill>
                    <a:srgbClr val="ffffff"/>
                  </a:solidFill>
                </a:uFill>
                <a:latin typeface="Arial"/>
              </a:rPr>
              <a:t>[COMMENTAIRES]</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Le navigateur Mozilla est un logiciel issu du monde open source.  Outre sa rapidité, on peut le personnaliser  en installant des extensions libres et gratuites (do not track me, disconnect , Ghostery, AdBlock edge, share me not…)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Il existe de nombreuses extensions firefox permettant de bloquer les différents traceurs. Quelques exemples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u="sng">
                <a:solidFill>
                  <a:srgbClr val="000000"/>
                </a:solidFill>
                <a:uFill>
                  <a:solidFill>
                    <a:srgbClr val="ffffff"/>
                  </a:solidFill>
                </a:uFill>
                <a:latin typeface="Arial"/>
                <a:hlinkClick r:id="rId1"/>
              </a:rPr>
              <a:t>DoNotTrackMe</a:t>
            </a:r>
            <a:r>
              <a:rPr b="0" lang="fr-FR" sz="2000" spc="-1" strike="noStrike">
                <a:solidFill>
                  <a:srgbClr val="000000"/>
                </a:solidFill>
                <a:uFill>
                  <a:solidFill>
                    <a:srgbClr val="ffffff"/>
                  </a:solidFill>
                </a:uFill>
                <a:latin typeface="Arial"/>
              </a:rPr>
              <a:t> : Une extension simple bloquant les traceurs.</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u="sng">
                <a:solidFill>
                  <a:srgbClr val="000000"/>
                </a:solidFill>
                <a:uFill>
                  <a:solidFill>
                    <a:srgbClr val="ffffff"/>
                  </a:solidFill>
                </a:uFill>
                <a:latin typeface="Arial"/>
                <a:hlinkClick r:id="rId2"/>
              </a:rPr>
              <a:t>Disconnect</a:t>
            </a:r>
            <a:r>
              <a:rPr b="0" lang="fr-FR" sz="2000" spc="-1" strike="noStrike">
                <a:solidFill>
                  <a:srgbClr val="000000"/>
                </a:solidFill>
                <a:uFill>
                  <a:solidFill>
                    <a:srgbClr val="ffffff"/>
                  </a:solidFill>
                </a:uFill>
                <a:latin typeface="Arial"/>
              </a:rPr>
              <a:t> : Une extension très complète bloquant les traceurs et offrant des fonctionnalités avancées.  Nous la recommandons vivement.</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u="sng">
                <a:solidFill>
                  <a:srgbClr val="000000"/>
                </a:solidFill>
                <a:uFill>
                  <a:solidFill>
                    <a:srgbClr val="ffffff"/>
                  </a:solidFill>
                </a:uFill>
                <a:latin typeface="Arial"/>
                <a:hlinkClick r:id="rId3"/>
              </a:rPr>
              <a:t>Ghostery</a:t>
            </a:r>
            <a:r>
              <a:rPr b="0" lang="fr-FR" sz="2000" spc="-1" strike="noStrike">
                <a:solidFill>
                  <a:srgbClr val="000000"/>
                </a:solidFill>
                <a:uFill>
                  <a:solidFill>
                    <a:srgbClr val="ffffff"/>
                  </a:solidFill>
                </a:uFill>
                <a:latin typeface="Arial"/>
              </a:rPr>
              <a:t>  : Cette extension bloque les traceurs.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u="sng">
                <a:solidFill>
                  <a:srgbClr val="000000"/>
                </a:solidFill>
                <a:uFill>
                  <a:solidFill>
                    <a:srgbClr val="ffffff"/>
                  </a:solidFill>
                </a:uFill>
                <a:latin typeface="Arial"/>
                <a:hlinkClick r:id="rId4"/>
              </a:rPr>
              <a:t>Adblock</a:t>
            </a:r>
            <a:r>
              <a:rPr b="0" lang="fr-FR" sz="2000" spc="-1" strike="noStrike" u="sng">
                <a:solidFill>
                  <a:srgbClr val="000000"/>
                </a:solidFill>
                <a:uFill>
                  <a:solidFill>
                    <a:srgbClr val="ffffff"/>
                  </a:solidFill>
                </a:uFill>
                <a:latin typeface="Arial"/>
                <a:hlinkClick r:id="rId5"/>
              </a:rPr>
              <a:t> </a:t>
            </a:r>
            <a:r>
              <a:rPr b="0" lang="fr-FR" sz="2000" spc="-1" strike="noStrike" u="sng">
                <a:solidFill>
                  <a:srgbClr val="000000"/>
                </a:solidFill>
                <a:uFill>
                  <a:solidFill>
                    <a:srgbClr val="ffffff"/>
                  </a:solidFill>
                </a:uFill>
                <a:latin typeface="Arial"/>
                <a:hlinkClick r:id="rId6"/>
              </a:rPr>
              <a:t>Edge</a:t>
            </a:r>
            <a:r>
              <a:rPr b="0" lang="fr-FR" sz="2000" spc="-1" strike="noStrike" u="sng">
                <a:solidFill>
                  <a:srgbClr val="000000"/>
                </a:solidFill>
                <a:uFill>
                  <a:solidFill>
                    <a:srgbClr val="ffffff"/>
                  </a:solidFill>
                </a:uFill>
                <a:latin typeface="Arial"/>
                <a:hlinkClick r:id="rId7"/>
              </a:rPr>
              <a:t> </a:t>
            </a:r>
            <a:r>
              <a:rPr b="0" lang="fr-FR" sz="2000" spc="-1" strike="noStrike">
                <a:solidFill>
                  <a:srgbClr val="000000"/>
                </a:solidFill>
                <a:uFill>
                  <a:solidFill>
                    <a:srgbClr val="ffffff"/>
                  </a:solidFill>
                </a:uFill>
                <a:latin typeface="Arial"/>
              </a:rPr>
              <a:t>: AdBlockEdge ne cible pas uniquement les traceurs mais bloque toutes les publicités, y compris non personnalisées, avant qu’elles ne s’affichent dans votre navigateur. Toutefois, ces publicités participent au financement des sites, notamment ceux qui proposent des services gratuits pour l’utilisateur. Par conséquent cette solution n’est recommandée qu’en dernier recours.</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u="sng">
                <a:solidFill>
                  <a:srgbClr val="000000"/>
                </a:solidFill>
                <a:uFill>
                  <a:solidFill>
                    <a:srgbClr val="ffffff"/>
                  </a:solidFill>
                </a:uFill>
                <a:latin typeface="Arial"/>
                <a:hlinkClick r:id="rId8"/>
              </a:rPr>
              <a:t>Truste TPL</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p:txBody>
      </p:sp>
      <p:sp>
        <p:nvSpPr>
          <p:cNvPr id="746"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8E28FFBE-14DD-479B-9F89-C4D7A6CEB0CB}"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7" name="PlaceHolder 1"/>
          <p:cNvSpPr>
            <a:spLocks noGrp="1"/>
          </p:cNvSpPr>
          <p:nvPr>
            <p:ph type="body"/>
          </p:nvPr>
        </p:nvSpPr>
        <p:spPr>
          <a:xfrm>
            <a:off x="679680" y="4716000"/>
            <a:ext cx="5437440" cy="4466880"/>
          </a:xfrm>
          <a:prstGeom prst="rect">
            <a:avLst/>
          </a:prstGeom>
        </p:spPr>
        <p:txBody>
          <a:bodyPr lIns="95400" rIns="95400" tIns="47880" bIns="47880"/>
          <a:p>
            <a:endParaRPr b="0" lang="fr-FR" sz="2000" spc="-1" strike="noStrike">
              <a:solidFill>
                <a:srgbClr val="000000"/>
              </a:solidFill>
              <a:uFill>
                <a:solidFill>
                  <a:srgbClr val="ffffff"/>
                </a:solidFill>
              </a:uFill>
              <a:latin typeface="Arial"/>
            </a:endParaRPr>
          </a:p>
        </p:txBody>
      </p:sp>
      <p:sp>
        <p:nvSpPr>
          <p:cNvPr id="748"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00E79A78-4541-4C60-9235-E85AF36BDBEE}"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3" name="PlaceHolder 1"/>
          <p:cNvSpPr>
            <a:spLocks noGrp="1"/>
          </p:cNvSpPr>
          <p:nvPr>
            <p:ph type="body"/>
          </p:nvPr>
        </p:nvSpPr>
        <p:spPr>
          <a:xfrm>
            <a:off x="679680" y="4716000"/>
            <a:ext cx="5437440" cy="4466880"/>
          </a:xfrm>
          <a:prstGeom prst="rect">
            <a:avLst/>
          </a:prstGeom>
        </p:spPr>
        <p:txBody>
          <a:bodyPr lIns="95400" rIns="95400" tIns="47880" bIns="47880"/>
          <a:p>
            <a:endParaRPr b="0" lang="fr-FR" sz="2000" spc="-1" strike="noStrike">
              <a:solidFill>
                <a:srgbClr val="000000"/>
              </a:solidFill>
              <a:uFill>
                <a:solidFill>
                  <a:srgbClr val="ffffff"/>
                </a:solidFill>
              </a:uFill>
              <a:latin typeface="Arial"/>
            </a:endParaRPr>
          </a:p>
        </p:txBody>
      </p:sp>
      <p:sp>
        <p:nvSpPr>
          <p:cNvPr id="714"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1ADC3AC2-C0D5-44A7-A8BE-35AAA33D9C48}"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9" name="PlaceHolder 1"/>
          <p:cNvSpPr>
            <a:spLocks noGrp="1"/>
          </p:cNvSpPr>
          <p:nvPr>
            <p:ph type="body"/>
          </p:nvPr>
        </p:nvSpPr>
        <p:spPr>
          <a:xfrm>
            <a:off x="679680" y="4716000"/>
            <a:ext cx="5437440" cy="4466880"/>
          </a:xfrm>
          <a:prstGeom prst="rect">
            <a:avLst/>
          </a:prstGeom>
        </p:spPr>
        <p:txBody>
          <a:bodyPr lIns="95400" rIns="95400" tIns="47880" bIns="47880"/>
          <a:p>
            <a:r>
              <a:rPr b="0" lang="fr-FR" sz="2000" spc="-1" strike="noStrike">
                <a:solidFill>
                  <a:srgbClr val="000000"/>
                </a:solidFill>
                <a:uFill>
                  <a:solidFill>
                    <a:srgbClr val="ffffff"/>
                  </a:solidFill>
                </a:uFill>
                <a:latin typeface="Arial"/>
              </a:rPr>
              <a:t>Fiche méthodologique </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p:txBody>
      </p:sp>
      <p:sp>
        <p:nvSpPr>
          <p:cNvPr id="750"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003A2668-17C8-41F5-92A5-06557A407D58}"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1" name="PlaceHolder 1"/>
          <p:cNvSpPr>
            <a:spLocks noGrp="1"/>
          </p:cNvSpPr>
          <p:nvPr>
            <p:ph type="body"/>
          </p:nvPr>
        </p:nvSpPr>
        <p:spPr>
          <a:xfrm>
            <a:off x="679680" y="4716000"/>
            <a:ext cx="5437440" cy="4466880"/>
          </a:xfrm>
          <a:prstGeom prst="rect">
            <a:avLst/>
          </a:prstGeom>
        </p:spPr>
        <p:txBody>
          <a:bodyPr lIns="95400" rIns="95400" tIns="47880" bIns="47880"/>
          <a:p>
            <a:pPr marL="216000" indent="-215640">
              <a:lnSpc>
                <a:spcPct val="100000"/>
              </a:lnSpc>
            </a:pPr>
            <a:r>
              <a:rPr b="1" lang="fr-FR" sz="2000" spc="-1" strike="noStrike">
                <a:solidFill>
                  <a:srgbClr val="000000"/>
                </a:solidFill>
                <a:uFill>
                  <a:solidFill>
                    <a:srgbClr val="ffffff"/>
                  </a:solidFill>
                </a:uFill>
                <a:latin typeface="Arial"/>
              </a:rPr>
              <a:t>[COMMENTAIRES]</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Exercice : proposer une phase d’inscription sur Google Alertes ou sur Talkwalker Alerts</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Conseil à formuler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 Contrôlez régulièrement votre réputation en ligne . Tapez régulièrement votre nom sur un moteur de recherche. Inscrivez-vous sur des services en ligne qui vous alertent dès que votre nom est cité. Et n’hésitez pas à demander à supprimer des contenus gênants en cas de besoin. C’est un droit reconnu par la loi Informatique et libertés !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 Pour effacer des informations vous concernant sur internet. Des fiches pratique existent sur le site CNIL.fr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http://www.cnil.fr/documentation/fiches-pratiques/fiche/article/comment-effacer-des-informations-me-concernant-sur-un-moteur-de-recherche/ En cours de refonte, cette fiche sera disponible depuis l’espace « vos droits » http://www.cnil.fr/vos-droits/vos-droits/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100" spc="-1" strike="noStrike">
                <a:solidFill>
                  <a:srgbClr val="000000"/>
                </a:solidFill>
                <a:uFill>
                  <a:solidFill>
                    <a:srgbClr val="ffffff"/>
                  </a:solidFill>
                </a:uFill>
                <a:latin typeface="Arial"/>
              </a:rPr>
              <a:t>Autres conseils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Réfléchissez à ce que vous publier et où vous le publiez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Les moteurs de recherche classiques ou des méta-moteurs sont susceptibles de remonter toute sorte de contenus liés à votre nom : un simple commentaire de blog, une pétition en ligne, un post public sur Facebook, un like, un tweet ou même une vidéo/photo postée depuis une application smartphone (Instagram, Vine …).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Mettez en avant les contenus qui vous valorisent.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Ne mélangez pas votre vie professionnelle et votre vie privée. Évitez d’inscrire des informations qui pourraient être sensibles ou discriminantes et préférez faire apparaitre un profil de réseau social professionnel ou un CV en ligne. Ces outils permettent de mettre davantage en valeur les informations concernant votre vie professionnelle.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Restez vigilants en ce qui concerne les « tags ».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Ces légendes de photos où le nom peut apparaître et qui pourraient amener un employeur peu scrupuleux à avoir accès à des images gênantes dans le cadre d’un recrutement. Facebook propose une </a:t>
            </a:r>
            <a:r>
              <a:rPr b="0" lang="fr-FR" sz="2000" spc="-1" strike="noStrike" u="sng">
                <a:solidFill>
                  <a:srgbClr val="000000"/>
                </a:solidFill>
                <a:uFill>
                  <a:solidFill>
                    <a:srgbClr val="ffffff"/>
                  </a:solidFill>
                </a:uFill>
                <a:latin typeface="Arial"/>
                <a:hlinkClick r:id="rId1"/>
              </a:rPr>
              <a:t>fonction de gestion des tags</a:t>
            </a:r>
            <a:r>
              <a:rPr b="0" lang="fr-FR" sz="2000" spc="-1" strike="noStrike">
                <a:solidFill>
                  <a:srgbClr val="000000"/>
                </a:solidFill>
                <a:uFill>
                  <a:solidFill>
                    <a:srgbClr val="ffffff"/>
                  </a:solidFill>
                </a:uFill>
                <a:latin typeface="Arial"/>
              </a:rPr>
              <a:t> qui demande votre accord avant la publication d’une photo vous concernant. Activez-la ! Pour aller plus loin, nos </a:t>
            </a:r>
            <a:r>
              <a:rPr b="0" lang="fr-FR" sz="2000" spc="-1" strike="noStrike" u="sng">
                <a:solidFill>
                  <a:srgbClr val="000000"/>
                </a:solidFill>
                <a:uFill>
                  <a:solidFill>
                    <a:srgbClr val="ffffff"/>
                  </a:solidFill>
                </a:uFill>
                <a:latin typeface="Arial"/>
                <a:hlinkClick r:id="rId2"/>
              </a:rPr>
              <a:t>10 conseils pour mieux maitriser la publication de photos</a:t>
            </a:r>
            <a:r>
              <a:rPr b="0" lang="fr-FR" sz="2000" spc="-1" strike="noStrike">
                <a:solidFill>
                  <a:srgbClr val="000000"/>
                </a:solidFill>
                <a:uFill>
                  <a:solidFill>
                    <a:srgbClr val="ffffff"/>
                  </a:solidFill>
                </a:uFill>
                <a:latin typeface="Arial"/>
              </a:rPr>
              <a:t>.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Limitez l’accès aux réseaux sociaux que vous utilisez pour communiquer avec vos proches.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Sur Facebook vous pouvez </a:t>
            </a:r>
            <a:r>
              <a:rPr b="0" lang="fr-FR" sz="2000" spc="-1" strike="noStrike" u="sng">
                <a:solidFill>
                  <a:srgbClr val="000000"/>
                </a:solidFill>
                <a:uFill>
                  <a:solidFill>
                    <a:srgbClr val="ffffff"/>
                  </a:solidFill>
                </a:uFill>
                <a:latin typeface="Arial"/>
                <a:hlinkClick r:id="rId3"/>
              </a:rPr>
              <a:t>rendre votre profil accessible exclusivement à vos « amis »</a:t>
            </a:r>
            <a:r>
              <a:rPr b="0" lang="fr-FR" sz="2000" spc="-1" strike="noStrike">
                <a:solidFill>
                  <a:srgbClr val="000000"/>
                </a:solidFill>
                <a:uFill>
                  <a:solidFill>
                    <a:srgbClr val="ffffff"/>
                  </a:solidFill>
                </a:uFill>
                <a:latin typeface="Arial"/>
              </a:rPr>
              <a:t> authentifiés comme tels et demander à cacher ce que vous publier des utilisateurs que vous ne connaissez pas. Enfin, beaucoup de réseaux sociaux vous proposent de communiquer de manière anonyme. Profitez-en pour utiliser un pseudonyme et un avatar.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p:txBody>
      </p:sp>
      <p:sp>
        <p:nvSpPr>
          <p:cNvPr id="752"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4705113A-E557-4446-8BB9-323ED2F727A5}"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3" name="PlaceHolder 1"/>
          <p:cNvSpPr>
            <a:spLocks noGrp="1"/>
          </p:cNvSpPr>
          <p:nvPr>
            <p:ph type="body"/>
          </p:nvPr>
        </p:nvSpPr>
        <p:spPr>
          <a:xfrm>
            <a:off x="679680" y="4716000"/>
            <a:ext cx="5437440" cy="4466880"/>
          </a:xfrm>
          <a:prstGeom prst="rect">
            <a:avLst/>
          </a:prstGeom>
        </p:spPr>
        <p:txBody>
          <a:bodyPr lIns="95400" rIns="95400" tIns="47880" bIns="47880"/>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[COMMENTAIRES]</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Exercice : </a:t>
            </a:r>
            <a:r>
              <a:rPr b="0" lang="fr-FR" sz="2000" spc="-1" strike="noStrike">
                <a:solidFill>
                  <a:srgbClr val="000000"/>
                </a:solidFill>
                <a:uFill>
                  <a:solidFill>
                    <a:srgbClr val="ffffff"/>
                  </a:solidFill>
                </a:uFill>
                <a:latin typeface="Arial"/>
              </a:rPr>
              <a:t>inviter les apprentis à se rendre sur la page qui permet de gérer vos paramètres de confidentialité de votre compte.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 </a:t>
            </a:r>
            <a:r>
              <a:rPr b="0" lang="fr-FR" sz="2000" spc="-1" strike="noStrike" u="sng">
                <a:solidFill>
                  <a:srgbClr val="000000"/>
                </a:solidFill>
                <a:uFill>
                  <a:solidFill>
                    <a:srgbClr val="ffffff"/>
                  </a:solidFill>
                </a:uFill>
                <a:latin typeface="Arial"/>
                <a:hlinkClick r:id="rId1"/>
              </a:rPr>
              <a:t>https://www.facebook.com/settings?tab=privacy</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Conseil à formuler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 Veillez tout particulièrement aux réglages de la rubrique qui peut voir vos contenus?  »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 Futures publications ? </a:t>
            </a:r>
            <a:r>
              <a:rPr b="0" lang="fr-FR" sz="2000" spc="-1" strike="noStrike">
                <a:solidFill>
                  <a:srgbClr val="000000"/>
                </a:solidFill>
                <a:uFill>
                  <a:solidFill>
                    <a:srgbClr val="ffffff"/>
                  </a:solidFill>
                </a:uFill>
                <a:latin typeface="Arial"/>
              </a:rPr>
              <a:t>Vous pouvez limiter ou personnaliser l’audience par défaut de vos prochaines publications. Il est souvent pratique de réduire au maximum cette audience par défaut à votre cercle de confiance et d’augmenter la largeur de cette audience suivant le type de statut que vous publiez. Attention : vos amis, les personnes qui sont identifiées - ou taguées avec vous sur une photo - et leurs amis pourront quand même voir vos publications.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 Anciennes publications ? </a:t>
            </a:r>
            <a:r>
              <a:rPr b="0" lang="fr-FR" sz="2000" spc="-1" strike="noStrike">
                <a:solidFill>
                  <a:srgbClr val="000000"/>
                </a:solidFill>
                <a:uFill>
                  <a:solidFill>
                    <a:srgbClr val="ffffff"/>
                  </a:solidFill>
                </a:uFill>
                <a:latin typeface="Arial"/>
              </a:rPr>
              <a:t>Vous pouvez limiter l’ensemble de vos publications antérieures à l’audience de votre liste d’amis. Rappel : Depuis votre mur ou votre historique, vous avez aussi la possibilité de « supprimer» manuellement chacune des actions effectuées sur Facebook par le passé, ou limiter l’accès de vos publications à « vos amis proches », à « moi uniquement »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 Qui peut vous trouver ? </a:t>
            </a:r>
            <a:r>
              <a:rPr b="0" lang="fr-FR" sz="2000" spc="-1" strike="noStrike">
                <a:solidFill>
                  <a:srgbClr val="000000"/>
                </a:solidFill>
                <a:uFill>
                  <a:solidFill>
                    <a:srgbClr val="ffffff"/>
                  </a:solidFill>
                </a:uFill>
                <a:latin typeface="Arial"/>
              </a:rPr>
              <a:t>Vous avez la possibilité de ne laisser l’usage de vos coordonnées qu’aux personnes Amis, ou encore de ne pas référencer votre journal Facebook dans les moteurs de recherche</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Limitez l’accès aux réseaux sociaux que vous utilisez pour communiquer avec vos proches.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Sur Facebook vous pouvez </a:t>
            </a:r>
            <a:r>
              <a:rPr b="0" lang="fr-FR" sz="2000" spc="-1" strike="noStrike" u="sng">
                <a:solidFill>
                  <a:srgbClr val="000000"/>
                </a:solidFill>
                <a:uFill>
                  <a:solidFill>
                    <a:srgbClr val="ffffff"/>
                  </a:solidFill>
                </a:uFill>
                <a:latin typeface="Arial"/>
                <a:hlinkClick r:id="rId2"/>
              </a:rPr>
              <a:t>rendre votre profil accessible exclusivement à vos « amis »</a:t>
            </a:r>
            <a:r>
              <a:rPr b="0" lang="fr-FR" sz="2000" spc="-1" strike="noStrike">
                <a:solidFill>
                  <a:srgbClr val="000000"/>
                </a:solidFill>
                <a:uFill>
                  <a:solidFill>
                    <a:srgbClr val="ffffff"/>
                  </a:solidFill>
                </a:uFill>
                <a:latin typeface="Arial"/>
              </a:rPr>
              <a:t> authentifiés comme tels et demander à cacher ce que vous publier des utilisateurs que vous ne connaissez pas. Enfin, beaucoup de réseaux sociaux vous proposent de communiquer de manière anonyme. Profitez-en pour utiliser un pseudonyme et un avatar.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Lien utiles :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u="sng">
                <a:solidFill>
                  <a:srgbClr val="000000"/>
                </a:solidFill>
                <a:uFill>
                  <a:solidFill>
                    <a:srgbClr val="ffffff"/>
                  </a:solidFill>
                </a:uFill>
                <a:latin typeface="Arial"/>
                <a:hlinkClick r:id="rId3"/>
              </a:rPr>
              <a:t>Limiter la visibilité  de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u="sng">
                <a:solidFill>
                  <a:srgbClr val="000000"/>
                </a:solidFill>
                <a:uFill>
                  <a:solidFill>
                    <a:srgbClr val="ffffff"/>
                  </a:solidFill>
                </a:uFill>
                <a:latin typeface="Arial"/>
                <a:hlinkClick r:id="rId4"/>
              </a:rPr>
              <a:t>Photos &gt; ce type d’option ne fonctionne que photo par photo…</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u="sng">
                <a:solidFill>
                  <a:srgbClr val="000000"/>
                </a:solidFill>
                <a:uFill>
                  <a:solidFill>
                    <a:srgbClr val="ffffff"/>
                  </a:solidFill>
                </a:uFill>
                <a:latin typeface="Arial"/>
                <a:hlinkClick r:id="rId5"/>
              </a:rPr>
              <a:t>De vos informations générales :</a:t>
            </a:r>
            <a:r>
              <a:rPr b="0" lang="fr-FR" sz="2000" spc="-1" strike="noStrike" u="sng">
                <a:solidFill>
                  <a:srgbClr val="000000"/>
                </a:solidFill>
                <a:uFill>
                  <a:solidFill>
                    <a:srgbClr val="ffffff"/>
                  </a:solidFill>
                </a:uFill>
                <a:latin typeface="Arial"/>
                <a:hlinkClick r:id="rId6"/>
              </a:rPr>
              <a:t> page du profil &gt; encart gauche &gt; sélectionner « amis » ou « moi uniquement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u="sng">
                <a:solidFill>
                  <a:srgbClr val="000000"/>
                </a:solidFill>
                <a:uFill>
                  <a:solidFill>
                    <a:srgbClr val="ffffff"/>
                  </a:solidFill>
                </a:uFill>
                <a:latin typeface="Arial"/>
                <a:hlinkClick r:id="rId7"/>
              </a:rPr>
              <a:t>De votre liste d’amis : page du profil &gt; onglet amis &gt; gérer section &gt; modifier la confidentialité &gt; liste d’amis moi uniquement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u="sng">
                <a:solidFill>
                  <a:srgbClr val="000000"/>
                </a:solidFill>
                <a:uFill>
                  <a:solidFill>
                    <a:srgbClr val="ffffff"/>
                  </a:solidFill>
                </a:uFill>
                <a:latin typeface="Arial"/>
                <a:hlinkClick r:id="rId8"/>
              </a:rPr>
              <a:t>Des vos mentions j’aime : page du profil &gt; Mentions j’aime (encart gauche) &gt; modifier la confidentialité &gt; moi uniquement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u="sng">
                <a:solidFill>
                  <a:srgbClr val="000000"/>
                </a:solidFill>
                <a:uFill>
                  <a:solidFill>
                    <a:srgbClr val="ffffff"/>
                  </a:solidFill>
                </a:uFill>
                <a:latin typeface="Arial"/>
                <a:hlinkClick r:id="rId9"/>
              </a:rPr>
              <a:t>D’une publication :</a:t>
            </a:r>
            <a:r>
              <a:rPr b="0" lang="fr-FR" sz="2000" spc="-1" strike="noStrike" u="sng">
                <a:solidFill>
                  <a:srgbClr val="000000"/>
                </a:solidFill>
                <a:uFill>
                  <a:solidFill>
                    <a:srgbClr val="ffffff"/>
                  </a:solidFill>
                </a:uFill>
                <a:latin typeface="Arial"/>
                <a:hlinkClick r:id="rId10"/>
              </a:rPr>
              <a:t> journal &gt; sélectionner le post&gt; à coté de la date &gt; moi uniquement / ou supprimer</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441000" indent="-215640">
              <a:lnSpc>
                <a:spcPct val="100000"/>
              </a:lnSpc>
            </a:pPr>
            <a:r>
              <a:rPr b="0" lang="fr-FR" sz="2000" spc="-1" strike="noStrike" u="sng">
                <a:solidFill>
                  <a:srgbClr val="000000"/>
                </a:solidFill>
                <a:uFill>
                  <a:solidFill>
                    <a:srgbClr val="ffffff"/>
                  </a:solidFill>
                </a:uFill>
                <a:latin typeface="Arial"/>
                <a:hlinkClick r:id="rId11"/>
              </a:rPr>
              <a:t>Etre prévenu en cas de tag de votre nom sur une photo &gt; Paramètre &gt; journal et identification &gt; Paramètres d’identification et de journal&gt; examiner les identifications </a:t>
            </a:r>
            <a:endParaRPr b="0" lang="fr-FR" sz="2000" spc="-1" strike="noStrike">
              <a:solidFill>
                <a:srgbClr val="000000"/>
              </a:solidFill>
              <a:uFill>
                <a:solidFill>
                  <a:srgbClr val="ffffff"/>
                </a:solidFill>
              </a:uFill>
              <a:latin typeface="Arial"/>
            </a:endParaRPr>
          </a:p>
          <a:p>
            <a:pPr marL="441000" indent="-215640">
              <a:lnSpc>
                <a:spcPct val="100000"/>
              </a:lnSpc>
            </a:pPr>
            <a:endParaRPr b="0" lang="fr-FR" sz="2000" spc="-1" strike="noStrike">
              <a:solidFill>
                <a:srgbClr val="000000"/>
              </a:solidFill>
              <a:uFill>
                <a:solidFill>
                  <a:srgbClr val="ffffff"/>
                </a:solidFill>
              </a:uFill>
              <a:latin typeface="Arial"/>
            </a:endParaRPr>
          </a:p>
          <a:p>
            <a:pPr marL="441000" indent="-215640">
              <a:lnSpc>
                <a:spcPct val="100000"/>
              </a:lnSpc>
            </a:pPr>
            <a:r>
              <a:rPr b="0" lang="fr-FR" sz="2000" spc="-1" strike="noStrike" u="sng">
                <a:solidFill>
                  <a:srgbClr val="000000"/>
                </a:solidFill>
                <a:uFill>
                  <a:solidFill>
                    <a:srgbClr val="ffffff"/>
                  </a:solidFill>
                </a:uFill>
                <a:latin typeface="Arial"/>
                <a:hlinkClick r:id="rId12"/>
              </a:rPr>
              <a:t>Examiner historique : journal &gt; affichez l’historique personnel &gt; supprimer au cas par cas</a:t>
            </a:r>
            <a:endParaRPr b="0" lang="fr-FR" sz="2000" spc="-1" strike="noStrike">
              <a:solidFill>
                <a:srgbClr val="000000"/>
              </a:solidFill>
              <a:uFill>
                <a:solidFill>
                  <a:srgbClr val="ffffff"/>
                </a:solidFill>
              </a:uFill>
              <a:latin typeface="Arial"/>
            </a:endParaRPr>
          </a:p>
          <a:p>
            <a:pPr marL="441000" indent="-215640">
              <a:lnSpc>
                <a:spcPct val="100000"/>
              </a:lnSpc>
            </a:pPr>
            <a:endParaRPr b="0" lang="fr-FR" sz="2000" spc="-1" strike="noStrike">
              <a:solidFill>
                <a:srgbClr val="000000"/>
              </a:solidFill>
              <a:uFill>
                <a:solidFill>
                  <a:srgbClr val="ffffff"/>
                </a:solidFill>
              </a:uFill>
              <a:latin typeface="Arial"/>
            </a:endParaRPr>
          </a:p>
          <a:p>
            <a:pPr marL="441000" indent="-215640">
              <a:lnSpc>
                <a:spcPct val="100000"/>
              </a:lnSpc>
            </a:pPr>
            <a:endParaRPr b="0" lang="fr-FR" sz="2000" spc="-1" strike="noStrike">
              <a:solidFill>
                <a:srgbClr val="000000"/>
              </a:solidFill>
              <a:uFill>
                <a:solidFill>
                  <a:srgbClr val="ffffff"/>
                </a:solidFill>
              </a:uFill>
              <a:latin typeface="Arial"/>
            </a:endParaRPr>
          </a:p>
          <a:p>
            <a:pPr marL="441000" indent="-215640">
              <a:lnSpc>
                <a:spcPct val="100000"/>
              </a:lnSpc>
            </a:pPr>
            <a:endParaRPr b="0" lang="fr-FR" sz="2000" spc="-1" strike="noStrike">
              <a:solidFill>
                <a:srgbClr val="000000"/>
              </a:solidFill>
              <a:uFill>
                <a:solidFill>
                  <a:srgbClr val="ffffff"/>
                </a:solidFill>
              </a:uFill>
              <a:latin typeface="Arial"/>
            </a:endParaRPr>
          </a:p>
          <a:p>
            <a:pPr marL="441000" indent="-215640">
              <a:lnSpc>
                <a:spcPct val="100000"/>
              </a:lnSpc>
            </a:pPr>
            <a:endParaRPr b="0" lang="fr-FR" sz="2000" spc="-1" strike="noStrike">
              <a:solidFill>
                <a:srgbClr val="000000"/>
              </a:solidFill>
              <a:uFill>
                <a:solidFill>
                  <a:srgbClr val="ffffff"/>
                </a:solidFill>
              </a:uFill>
              <a:latin typeface="Arial"/>
            </a:endParaRPr>
          </a:p>
          <a:p>
            <a:pPr marL="441000" indent="-215640">
              <a:lnSpc>
                <a:spcPct val="100000"/>
              </a:lnSpc>
            </a:pPr>
            <a:r>
              <a:rPr b="0" lang="fr-FR" sz="2000" spc="-1" strike="noStrike" u="sng">
                <a:solidFill>
                  <a:srgbClr val="000000"/>
                </a:solidFill>
                <a:uFill>
                  <a:solidFill>
                    <a:srgbClr val="ffffff"/>
                  </a:solidFill>
                </a:uFill>
                <a:latin typeface="Arial"/>
                <a:hlinkClick r:id="rId13"/>
              </a:rPr>
              <a:t>&gt;&gt;&gt;&gt; Vie privée sur </a:t>
            </a:r>
            <a:r>
              <a:rPr b="0" lang="fr-FR" sz="2000" spc="-1" strike="noStrike" u="sng">
                <a:solidFill>
                  <a:srgbClr val="000000"/>
                </a:solidFill>
                <a:uFill>
                  <a:solidFill>
                    <a:srgbClr val="ffffff"/>
                  </a:solidFill>
                </a:uFill>
                <a:latin typeface="Arial"/>
                <a:hlinkClick r:id="rId14"/>
              </a:rPr>
              <a:t>Facebook</a:t>
            </a:r>
            <a:r>
              <a:rPr b="0" lang="fr-FR" sz="2000" spc="-1" strike="noStrike" u="sng">
                <a:solidFill>
                  <a:srgbClr val="000000"/>
                </a:solidFill>
                <a:uFill>
                  <a:solidFill>
                    <a:srgbClr val="ffffff"/>
                  </a:solidFill>
                </a:uFill>
                <a:latin typeface="Arial"/>
                <a:hlinkClick r:id="rId15"/>
              </a:rPr>
              <a:t> : les conseils de la CNIL</a:t>
            </a:r>
            <a:endParaRPr b="0" lang="fr-FR" sz="2000" spc="-1" strike="noStrike">
              <a:solidFill>
                <a:srgbClr val="000000"/>
              </a:solidFill>
              <a:uFill>
                <a:solidFill>
                  <a:srgbClr val="ffffff"/>
                </a:solidFill>
              </a:uFill>
              <a:latin typeface="Arial"/>
            </a:endParaRPr>
          </a:p>
          <a:p>
            <a:pPr marL="441000" indent="-215640">
              <a:lnSpc>
                <a:spcPct val="100000"/>
              </a:lnSpc>
            </a:pPr>
            <a:r>
              <a:rPr b="0" lang="fr-FR" sz="2000" spc="-1" strike="noStrike" u="sng">
                <a:solidFill>
                  <a:srgbClr val="000000"/>
                </a:solidFill>
                <a:uFill>
                  <a:solidFill>
                    <a:srgbClr val="ffffff"/>
                  </a:solidFill>
                </a:uFill>
                <a:latin typeface="Arial"/>
                <a:hlinkClick r:id="rId16"/>
              </a:rPr>
              <a:t>Messagerie privée de la page </a:t>
            </a:r>
            <a:r>
              <a:rPr b="0" lang="fr-FR" sz="2000" spc="-1" strike="noStrike" u="sng">
                <a:solidFill>
                  <a:srgbClr val="000000"/>
                </a:solidFill>
                <a:uFill>
                  <a:solidFill>
                    <a:srgbClr val="ffffff"/>
                  </a:solidFill>
                </a:uFill>
                <a:latin typeface="Arial"/>
                <a:hlinkClick r:id="rId17"/>
              </a:rPr>
              <a:t>Facebook</a:t>
            </a:r>
            <a:r>
              <a:rPr b="0" lang="fr-FR" sz="2000" spc="-1" strike="noStrike" u="sng">
                <a:solidFill>
                  <a:srgbClr val="000000"/>
                </a:solidFill>
                <a:uFill>
                  <a:solidFill>
                    <a:srgbClr val="ffffff"/>
                  </a:solidFill>
                </a:uFill>
                <a:latin typeface="Arial"/>
                <a:hlinkClick r:id="rId18"/>
              </a:rPr>
              <a:t> CNIL – prochainement FAQ</a:t>
            </a:r>
            <a:endParaRPr b="0" lang="fr-FR" sz="2000" spc="-1" strike="noStrike">
              <a:solidFill>
                <a:srgbClr val="000000"/>
              </a:solidFill>
              <a:uFill>
                <a:solidFill>
                  <a:srgbClr val="ffffff"/>
                </a:solidFill>
              </a:uFill>
              <a:latin typeface="Arial"/>
            </a:endParaRPr>
          </a:p>
          <a:p>
            <a:pPr marL="441000" indent="-215640">
              <a:lnSpc>
                <a:spcPct val="100000"/>
              </a:lnSpc>
            </a:pPr>
            <a:endParaRPr b="0" lang="fr-FR" sz="2000" spc="-1" strike="noStrike">
              <a:solidFill>
                <a:srgbClr val="000000"/>
              </a:solidFill>
              <a:uFill>
                <a:solidFill>
                  <a:srgbClr val="ffffff"/>
                </a:solidFill>
              </a:uFill>
              <a:latin typeface="Arial"/>
            </a:endParaRPr>
          </a:p>
          <a:p>
            <a:pPr marL="441000" indent="-215640">
              <a:lnSpc>
                <a:spcPct val="100000"/>
              </a:lnSpc>
            </a:pPr>
            <a:endParaRPr b="0" lang="fr-FR" sz="2000" spc="-1" strike="noStrike">
              <a:solidFill>
                <a:srgbClr val="000000"/>
              </a:solidFill>
              <a:uFill>
                <a:solidFill>
                  <a:srgbClr val="ffffff"/>
                </a:solidFill>
              </a:uFill>
              <a:latin typeface="Arial"/>
            </a:endParaRPr>
          </a:p>
          <a:p>
            <a:pPr marL="441000" indent="-215640">
              <a:lnSpc>
                <a:spcPct val="100000"/>
              </a:lnSpc>
            </a:pPr>
            <a:endParaRPr b="0" lang="fr-FR" sz="2000" spc="-1" strike="noStrike">
              <a:solidFill>
                <a:srgbClr val="000000"/>
              </a:solidFill>
              <a:uFill>
                <a:solidFill>
                  <a:srgbClr val="ffffff"/>
                </a:solidFill>
              </a:uFill>
              <a:latin typeface="Arial"/>
            </a:endParaRPr>
          </a:p>
          <a:p>
            <a:pPr marL="441000" indent="-215640">
              <a:lnSpc>
                <a:spcPct val="100000"/>
              </a:lnSpc>
            </a:pPr>
            <a:endParaRPr b="0" lang="fr-FR" sz="2000" spc="-1" strike="noStrike">
              <a:solidFill>
                <a:srgbClr val="000000"/>
              </a:solidFill>
              <a:uFill>
                <a:solidFill>
                  <a:srgbClr val="ffffff"/>
                </a:solidFill>
              </a:uFill>
              <a:latin typeface="Arial"/>
            </a:endParaRPr>
          </a:p>
        </p:txBody>
      </p:sp>
      <p:sp>
        <p:nvSpPr>
          <p:cNvPr id="754"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6774B7DA-F4DF-4E8D-BA01-858E3B7C742A}"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5" name="PlaceHolder 1"/>
          <p:cNvSpPr>
            <a:spLocks noGrp="1"/>
          </p:cNvSpPr>
          <p:nvPr>
            <p:ph type="body"/>
          </p:nvPr>
        </p:nvSpPr>
        <p:spPr>
          <a:xfrm>
            <a:off x="679680" y="4716000"/>
            <a:ext cx="5437440" cy="4466880"/>
          </a:xfrm>
          <a:prstGeom prst="rect">
            <a:avLst/>
          </a:prstGeom>
        </p:spPr>
        <p:txBody>
          <a:bodyPr lIns="95400" rIns="95400" tIns="47880" bIns="47880"/>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[COMMENTAIRES]</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La fonction Rejouer est plutôt spéciale : l’auteur doit avoir coché l’option « Rejouer » avant d’envoyer la photo ou la vidéo et les destinataires pourront la revoir une fois par jour, aussi longtemps qu’ils le voudront.</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A savoir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Depuis novembre 2015, l'application de messagerie se réserve désormais la possibilité de partager des informations concernant ses utilisateurs, que ce soit avec d'autres branches de la société ou avec des partenaires tiers. Elle s'arroge aussi le droit d'utiliser le nom, le visage, la voix des utilisateurs et plus largement le contenu que ceux-ci produisent et partagent sur la plateforme. http://www.lefigaro.fr/secteur/high-tech/2015/11/02/32001-20151102ARTFIG00244-snapchat-cree-une-polemique-en-modifiant-ses-regles-d-utilisation.php</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p:txBody>
      </p:sp>
      <p:sp>
        <p:nvSpPr>
          <p:cNvPr id="756"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42912786-28E2-4114-85AC-E8514FDCAE93}"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7" name="PlaceHolder 1"/>
          <p:cNvSpPr>
            <a:spLocks noGrp="1"/>
          </p:cNvSpPr>
          <p:nvPr>
            <p:ph type="body"/>
          </p:nvPr>
        </p:nvSpPr>
        <p:spPr>
          <a:xfrm>
            <a:off x="679680" y="4716000"/>
            <a:ext cx="5437440" cy="4466880"/>
          </a:xfrm>
          <a:prstGeom prst="rect">
            <a:avLst/>
          </a:prstGeom>
        </p:spPr>
        <p:txBody>
          <a:bodyPr lIns="95400" rIns="95400" tIns="47880" bIns="47880"/>
          <a:p>
            <a:pPr marL="216000" indent="-215640">
              <a:lnSpc>
                <a:spcPct val="100000"/>
              </a:lnSpc>
            </a:pPr>
            <a:r>
              <a:rPr b="1" lang="fr-FR" sz="2000" spc="-1" strike="noStrike">
                <a:solidFill>
                  <a:srgbClr val="000000"/>
                </a:solidFill>
                <a:uFill>
                  <a:solidFill>
                    <a:srgbClr val="ffffff"/>
                  </a:solidFill>
                </a:uFill>
                <a:latin typeface="Arial"/>
              </a:rPr>
              <a:t>[COMMENTAIRES]</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Exercice possible :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Citation : </a:t>
            </a:r>
            <a:r>
              <a:rPr b="0" lang="fr-FR" sz="1200" spc="-1" strike="noStrike">
                <a:solidFill>
                  <a:srgbClr val="000000"/>
                </a:solidFill>
                <a:uFill>
                  <a:solidFill>
                    <a:srgbClr val="ffffff"/>
                  </a:solidFill>
                </a:uFill>
                <a:latin typeface="Arial"/>
              </a:rPr>
              <a:t>Andrew Lewman directeur executif de Tor </a:t>
            </a:r>
            <a:r>
              <a:rPr b="0" i="1" lang="fr-FR" sz="1200" spc="-1" strike="noStrike">
                <a:solidFill>
                  <a:srgbClr val="000000"/>
                </a:solidFill>
                <a:uFill>
                  <a:solidFill>
                    <a:srgbClr val="ffffff"/>
                  </a:solidFill>
                </a:uFill>
                <a:latin typeface="Arial"/>
              </a:rPr>
              <a:t>« La possibilité d’être anonyme est de plus en plus importante parce que cela donne du contrôle aux individus, cela les laisse être créatifs, leur permet de déterminer leur identité et d’explorer ce qu’ils veulent faire ou s’informer sur des choses qui ne sont pas nécessairement « eux » et qu’ils ne veulent pas voir liées à leur véritable nom à perpétuité ».</a:t>
            </a:r>
            <a:r>
              <a:rPr b="1" i="1" lang="fr-FR" sz="1200" spc="-1" strike="noStrike">
                <a:solidFill>
                  <a:srgbClr val="000000"/>
                </a:solidFill>
                <a:uFill>
                  <a:solidFill>
                    <a:srgbClr val="ffffff"/>
                  </a:solidFill>
                </a:uFill>
                <a:latin typeface="Arial"/>
              </a:rPr>
              <a:t>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1100" spc="-1" strike="noStrike">
                <a:solidFill>
                  <a:srgbClr val="000000"/>
                </a:solidFill>
                <a:uFill>
                  <a:solidFill>
                    <a:srgbClr val="ffffff"/>
                  </a:solidFill>
                </a:uFill>
                <a:latin typeface="Arial"/>
              </a:rPr>
              <a:t>Le pseudonymat :</a:t>
            </a:r>
            <a:r>
              <a:rPr b="0" lang="fr-FR" sz="1100" spc="-1" strike="noStrike">
                <a:solidFill>
                  <a:srgbClr val="000000"/>
                </a:solidFill>
                <a:uFill>
                  <a:solidFill>
                    <a:srgbClr val="ffffff"/>
                  </a:solidFill>
                </a:uFill>
                <a:latin typeface="Arial"/>
              </a:rPr>
              <a:t> contrairement à Facebook, Twitter vous autorise à ouvrir un compte sous pseudonyme et avatar. Cette présence en ligne est particulièrement adaptée si le joueur souhaite s’exprimer sur des sujets sans impliquer l’image de son club. Le pseudonyme permet une liberté de ton mais implique une maitrise des propos.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gn="just">
              <a:lnSpc>
                <a:spcPct val="100000"/>
              </a:lnSpc>
            </a:pPr>
            <a:r>
              <a:rPr b="1" lang="fr-FR" sz="1200" spc="-1" strike="noStrike">
                <a:solidFill>
                  <a:srgbClr val="000000"/>
                </a:solidFill>
                <a:uFill>
                  <a:solidFill>
                    <a:srgbClr val="ffffff"/>
                  </a:solidFill>
                </a:uFill>
                <a:latin typeface="Arial"/>
              </a:rPr>
              <a:t>Chiffre</a:t>
            </a:r>
            <a:endParaRPr b="0" lang="fr-FR" sz="2000" spc="-1" strike="noStrike">
              <a:solidFill>
                <a:srgbClr val="000000"/>
              </a:solidFill>
              <a:uFill>
                <a:solidFill>
                  <a:srgbClr val="ffffff"/>
                </a:solidFill>
              </a:uFill>
              <a:latin typeface="Arial"/>
            </a:endParaRPr>
          </a:p>
          <a:p>
            <a:pPr marL="216000" indent="-215640" algn="just">
              <a:lnSpc>
                <a:spcPct val="100000"/>
              </a:lnSpc>
            </a:pPr>
            <a:r>
              <a:rPr b="1" lang="fr-FR" sz="1200" spc="-1" strike="noStrike">
                <a:solidFill>
                  <a:srgbClr val="000000"/>
                </a:solidFill>
                <a:uFill>
                  <a:solidFill>
                    <a:srgbClr val="ffffff"/>
                  </a:solidFill>
                </a:uFill>
                <a:latin typeface="Arial"/>
              </a:rPr>
              <a:t>Sur les réseaux sociaux, 92 % des jeunes internautes</a:t>
            </a:r>
            <a:r>
              <a:rPr b="0" lang="fr-FR" sz="1200" spc="-1" strike="noStrike">
                <a:solidFill>
                  <a:srgbClr val="000000"/>
                </a:solidFill>
                <a:uFill>
                  <a:solidFill>
                    <a:srgbClr val="ffffff"/>
                  </a:solidFill>
                </a:uFill>
                <a:latin typeface="Arial"/>
              </a:rPr>
              <a:t> utilisent leur vraie identité, </a:t>
            </a:r>
            <a:r>
              <a:rPr b="1" lang="fr-FR" sz="1200" spc="-1" strike="noStrike">
                <a:solidFill>
                  <a:srgbClr val="000000"/>
                </a:solidFill>
                <a:uFill>
                  <a:solidFill>
                    <a:srgbClr val="ffffff"/>
                  </a:solidFill>
                </a:uFill>
                <a:latin typeface="Arial"/>
              </a:rPr>
              <a:t>71 %</a:t>
            </a:r>
            <a:r>
              <a:rPr b="0" lang="fr-FR" sz="1200" spc="-1" strike="noStrike">
                <a:solidFill>
                  <a:srgbClr val="000000"/>
                </a:solidFill>
                <a:uFill>
                  <a:solidFill>
                    <a:srgbClr val="ffffff"/>
                  </a:solidFill>
                </a:uFill>
                <a:latin typeface="Arial"/>
              </a:rPr>
              <a:t> mentionnent dans leur profil le nom de leur école et la ville où ils résident. </a:t>
            </a:r>
            <a:r>
              <a:rPr b="1" lang="fr-FR" sz="1200" spc="-1" strike="noStrike">
                <a:solidFill>
                  <a:srgbClr val="000000"/>
                </a:solidFill>
                <a:uFill>
                  <a:solidFill>
                    <a:srgbClr val="ffffff"/>
                  </a:solidFill>
                </a:uFill>
                <a:latin typeface="Arial"/>
              </a:rPr>
              <a:t>53 %</a:t>
            </a:r>
            <a:r>
              <a:rPr b="0" lang="fr-FR" sz="1200" spc="-1" strike="noStrike">
                <a:solidFill>
                  <a:srgbClr val="000000"/>
                </a:solidFill>
                <a:uFill>
                  <a:solidFill>
                    <a:srgbClr val="ffffff"/>
                  </a:solidFill>
                </a:uFill>
                <a:latin typeface="Arial"/>
              </a:rPr>
              <a:t> et </a:t>
            </a:r>
            <a:r>
              <a:rPr b="1" lang="fr-FR" sz="1200" spc="-1" strike="noStrike">
                <a:solidFill>
                  <a:srgbClr val="000000"/>
                </a:solidFill>
                <a:uFill>
                  <a:solidFill>
                    <a:srgbClr val="ffffff"/>
                  </a:solidFill>
                </a:uFill>
                <a:latin typeface="Arial"/>
              </a:rPr>
              <a:t>20 % </a:t>
            </a:r>
            <a:r>
              <a:rPr b="0" lang="fr-FR" sz="1200" spc="-1" strike="noStrike">
                <a:solidFill>
                  <a:srgbClr val="000000"/>
                </a:solidFill>
                <a:uFill>
                  <a:solidFill>
                    <a:srgbClr val="ffffff"/>
                  </a:solidFill>
                </a:uFill>
                <a:latin typeface="Arial"/>
              </a:rPr>
              <a:t>indiquent leur adresse email et leur n° de téléphone portable</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i="1" lang="fr-FR" sz="1200" spc="-1" strike="noStrike">
                <a:solidFill>
                  <a:srgbClr val="000000"/>
                </a:solidFill>
                <a:uFill>
                  <a:solidFill>
                    <a:srgbClr val="ffffff"/>
                  </a:solidFill>
                </a:uFill>
                <a:latin typeface="Arial"/>
              </a:rPr>
              <a:t>Pseudonymat </a:t>
            </a:r>
            <a:r>
              <a:rPr b="1" i="1" lang="fr-FR" sz="1200" spc="-1" strike="noStrike">
                <a:solidFill>
                  <a:srgbClr val="000000"/>
                </a:solidFill>
                <a:uFill>
                  <a:solidFill>
                    <a:srgbClr val="ffffff"/>
                  </a:solidFill>
                </a:uFill>
                <a:latin typeface="Lucida Console"/>
              </a:rPr>
              <a:t>≠ Anonymat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i="1" lang="fr-FR" sz="1200" spc="-1" strike="noStrike">
                <a:solidFill>
                  <a:srgbClr val="000000"/>
                </a:solidFill>
                <a:uFill>
                  <a:solidFill>
                    <a:srgbClr val="ffffff"/>
                  </a:solidFill>
                </a:uFill>
                <a:latin typeface="Lucida Console"/>
              </a:rPr>
              <a:t>L’anonymat est relatif :  « je créé un compte Twitter avec une photo de profil par défaut et je ne poste aucune information permettant de m’identifier. Je serais anonyme pour la majorité des utilisateurs … sauf pour </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i="1" lang="fr-FR" sz="1200" spc="-1" strike="noStrike">
                <a:solidFill>
                  <a:srgbClr val="000000"/>
                </a:solidFill>
                <a:uFill>
                  <a:solidFill>
                    <a:srgbClr val="ffffff"/>
                  </a:solidFill>
                </a:uFill>
                <a:latin typeface="Lucida Console"/>
              </a:rPr>
              <a:t> </a:t>
            </a:r>
            <a:r>
              <a:rPr b="0" i="1" lang="fr-FR" sz="1200" spc="-1" strike="noStrike">
                <a:solidFill>
                  <a:srgbClr val="000000"/>
                </a:solidFill>
                <a:uFill>
                  <a:solidFill>
                    <a:srgbClr val="ffffff"/>
                  </a:solidFill>
                </a:uFill>
                <a:latin typeface="Lucida Console"/>
              </a:rPr>
              <a:t>Mon fournisseur d’accès à internet, (ex. votre adresse IP est souvent directement reliée à votre identité)</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i="1" lang="fr-FR" sz="1200" spc="-1" strike="noStrike">
                <a:solidFill>
                  <a:srgbClr val="000000"/>
                </a:solidFill>
                <a:uFill>
                  <a:solidFill>
                    <a:srgbClr val="ffffff"/>
                  </a:solidFill>
                </a:uFill>
                <a:latin typeface="Lucida Console"/>
              </a:rPr>
              <a:t> </a:t>
            </a:r>
            <a:r>
              <a:rPr b="0" i="1" lang="fr-FR" sz="1200" spc="-1" strike="noStrike">
                <a:solidFill>
                  <a:srgbClr val="000000"/>
                </a:solidFill>
                <a:uFill>
                  <a:solidFill>
                    <a:srgbClr val="ffffff"/>
                  </a:solidFill>
                </a:uFill>
                <a:latin typeface="Lucida Console"/>
              </a:rPr>
              <a:t>Un proche qui peut venir sur mon ordinateur consulter mon historique de navigation. </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1200" spc="-1" strike="noStrike">
                <a:solidFill>
                  <a:srgbClr val="000000"/>
                </a:solidFill>
                <a:uFill>
                  <a:solidFill>
                    <a:srgbClr val="ffffff"/>
                  </a:solidFill>
                </a:uFill>
                <a:latin typeface="Lucida Console"/>
              </a:rPr>
              <a:t> </a:t>
            </a:r>
            <a:r>
              <a:rPr b="0" i="1" lang="fr-FR" sz="1200" spc="-1" strike="noStrike">
                <a:solidFill>
                  <a:srgbClr val="000000"/>
                </a:solidFill>
                <a:uFill>
                  <a:solidFill>
                    <a:srgbClr val="ffffff"/>
                  </a:solidFill>
                </a:uFill>
                <a:latin typeface="Lucida Console"/>
              </a:rPr>
              <a:t>Un ami qui connait votre identité « cachée » peut aussi la révéler par maladresse.</a:t>
            </a: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a:p>
            <a:pPr>
              <a:lnSpc>
                <a:spcPct val="100000"/>
              </a:lnSpc>
            </a:pPr>
            <a:r>
              <a:rPr b="1" i="1" lang="fr-FR" sz="1200" spc="-1" strike="noStrike">
                <a:solidFill>
                  <a:srgbClr val="000000"/>
                </a:solidFill>
                <a:uFill>
                  <a:solidFill>
                    <a:srgbClr val="ffffff"/>
                  </a:solidFill>
                </a:uFill>
                <a:latin typeface="Lucida Console"/>
              </a:rPr>
              <a:t>Peuvent permettre de m’identifier : </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1200" spc="-1" strike="noStrike">
                <a:solidFill>
                  <a:srgbClr val="000000"/>
                </a:solidFill>
                <a:uFill>
                  <a:solidFill>
                    <a:srgbClr val="ffffff"/>
                  </a:solidFill>
                </a:uFill>
                <a:latin typeface="Lucida Console"/>
              </a:rPr>
              <a:t> </a:t>
            </a:r>
            <a:r>
              <a:rPr b="0" lang="fr-FR" sz="1200" spc="-1" strike="noStrike">
                <a:solidFill>
                  <a:srgbClr val="000000"/>
                </a:solidFill>
                <a:uFill>
                  <a:solidFill>
                    <a:srgbClr val="ffffff"/>
                  </a:solidFill>
                </a:uFill>
                <a:latin typeface="Lucida Console"/>
              </a:rPr>
              <a:t>Une présentation indiquant votre club et mon n° de maillot sur le terrain.</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1200" spc="-1" strike="noStrike">
                <a:solidFill>
                  <a:srgbClr val="000000"/>
                </a:solidFill>
                <a:uFill>
                  <a:solidFill>
                    <a:srgbClr val="ffffff"/>
                  </a:solidFill>
                </a:uFill>
                <a:latin typeface="Lucida Console"/>
              </a:rPr>
              <a:t> </a:t>
            </a:r>
            <a:r>
              <a:rPr b="0" lang="fr-FR" sz="1200" spc="-1" strike="noStrike">
                <a:solidFill>
                  <a:srgbClr val="000000"/>
                </a:solidFill>
                <a:uFill>
                  <a:solidFill>
                    <a:srgbClr val="ffffff"/>
                  </a:solidFill>
                </a:uFill>
                <a:latin typeface="Lucida Console"/>
              </a:rPr>
              <a:t>Votre âge, prénom, ville. </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1200" spc="-1" strike="noStrike">
                <a:solidFill>
                  <a:srgbClr val="000000"/>
                </a:solidFill>
                <a:uFill>
                  <a:solidFill>
                    <a:srgbClr val="ffffff"/>
                  </a:solidFill>
                </a:uFill>
                <a:latin typeface="Lucida Console"/>
              </a:rPr>
              <a:t> </a:t>
            </a:r>
            <a:r>
              <a:rPr b="0" lang="fr-FR" sz="1200" spc="-1" strike="noStrike">
                <a:solidFill>
                  <a:srgbClr val="000000"/>
                </a:solidFill>
                <a:uFill>
                  <a:solidFill>
                    <a:srgbClr val="ffffff"/>
                  </a:solidFill>
                </a:uFill>
                <a:latin typeface="Lucida Console"/>
              </a:rPr>
              <a:t>Votre prénom et votre club (dans certains cas)</a:t>
            </a: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a:p>
            <a:pPr>
              <a:lnSpc>
                <a:spcPct val="100000"/>
              </a:lnSpc>
            </a:pPr>
            <a:r>
              <a:rPr b="0" lang="fr-FR" sz="1200" spc="-1" strike="noStrike">
                <a:solidFill>
                  <a:srgbClr val="000000"/>
                </a:solidFill>
                <a:uFill>
                  <a:solidFill>
                    <a:srgbClr val="ffffff"/>
                  </a:solidFill>
                </a:uFill>
                <a:latin typeface="Lucida Console"/>
              </a:rPr>
              <a:t> </a:t>
            </a: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p:txBody>
      </p:sp>
      <p:sp>
        <p:nvSpPr>
          <p:cNvPr id="758"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DD2D3074-1F33-45A1-903D-4C47C1EFF223}"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9" name="PlaceHolder 1"/>
          <p:cNvSpPr>
            <a:spLocks noGrp="1"/>
          </p:cNvSpPr>
          <p:nvPr>
            <p:ph type="body"/>
          </p:nvPr>
        </p:nvSpPr>
        <p:spPr>
          <a:xfrm>
            <a:off x="679680" y="4716000"/>
            <a:ext cx="5437440" cy="4466880"/>
          </a:xfrm>
          <a:prstGeom prst="rect">
            <a:avLst/>
          </a:prstGeom>
        </p:spPr>
        <p:txBody>
          <a:bodyPr lIns="95400" rIns="95400" tIns="47880" bIns="47880"/>
          <a:p>
            <a:pPr marL="216000" indent="-215640">
              <a:lnSpc>
                <a:spcPct val="100000"/>
              </a:lnSpc>
            </a:pPr>
            <a:r>
              <a:rPr b="1" lang="fr-FR" sz="2000" spc="-1" strike="noStrike">
                <a:solidFill>
                  <a:srgbClr val="000000"/>
                </a:solidFill>
                <a:uFill>
                  <a:solidFill>
                    <a:srgbClr val="ffffff"/>
                  </a:solidFill>
                </a:uFill>
                <a:latin typeface="Arial"/>
              </a:rPr>
              <a:t>[COMMENTAIRES]</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Exercice possible : ouvrir une page en navigation privée =&gt;  Ctrl+maj+P (firefox)</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1200" spc="-1" strike="noStrike">
                <a:solidFill>
                  <a:srgbClr val="000000"/>
                </a:solidFill>
                <a:uFill>
                  <a:solidFill>
                    <a:srgbClr val="ffffff"/>
                  </a:solidFill>
                </a:uFill>
                <a:latin typeface="Arial"/>
              </a:rPr>
              <a:t>La navigation privée, c’est quoi ?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1200" spc="-1" strike="noStrike">
                <a:solidFill>
                  <a:srgbClr val="000000"/>
                </a:solidFill>
                <a:uFill>
                  <a:solidFill>
                    <a:srgbClr val="ffffff"/>
                  </a:solidFill>
                </a:uFill>
                <a:latin typeface="Arial"/>
              </a:rPr>
              <a:t>« La navigation privée vous permet de surfer sur le Web sans laisser de traces dans votre navigateur (Chrome, Firefox, internet Explorer…). La navigation privée empêche la personne qui pourrait utiliser votre ordinateur de voir les sites que vous avez consultés et ce que vous avez regardé sur Internet. Celle-ci empêche également de retenir vos mots de passe. Il faudra à chaque fois entrer votre mots de passe pour vous connecter depuis un navigateur privé. »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1200" spc="-1" strike="noStrike">
                <a:solidFill>
                  <a:srgbClr val="000000"/>
                </a:solidFill>
                <a:uFill>
                  <a:solidFill>
                    <a:srgbClr val="ffffff"/>
                  </a:solidFill>
                </a:uFill>
                <a:latin typeface="Arial"/>
              </a:rPr>
              <a:t>Des alternatives aux moteurs de recherche qui conservent vos traces ? </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1200" spc="-1" strike="noStrike">
                <a:solidFill>
                  <a:srgbClr val="000000"/>
                </a:solidFill>
                <a:uFill>
                  <a:solidFill>
                    <a:srgbClr val="ffffff"/>
                  </a:solidFill>
                </a:uFill>
                <a:latin typeface="Arial"/>
              </a:rPr>
              <a:t> </a:t>
            </a:r>
            <a:r>
              <a:rPr b="0" lang="fr-FR" sz="1200" spc="-1" strike="noStrike">
                <a:solidFill>
                  <a:srgbClr val="000000"/>
                </a:solidFill>
                <a:uFill>
                  <a:solidFill>
                    <a:srgbClr val="ffffff"/>
                  </a:solidFill>
                </a:uFill>
                <a:latin typeface="Arial"/>
              </a:rPr>
              <a:t>Moteur de recherche : Duck Duck Go – Qwant – IxQuick …</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1200" spc="-1" strike="noStrike">
                <a:solidFill>
                  <a:srgbClr val="000000"/>
                </a:solidFill>
                <a:uFill>
                  <a:solidFill>
                    <a:srgbClr val="ffffff"/>
                  </a:solidFill>
                </a:uFill>
                <a:latin typeface="Arial"/>
              </a:rPr>
              <a:t> </a:t>
            </a:r>
            <a:r>
              <a:rPr b="0" lang="fr-FR" sz="1200" spc="-1" strike="noStrike">
                <a:solidFill>
                  <a:srgbClr val="000000"/>
                </a:solidFill>
                <a:uFill>
                  <a:solidFill>
                    <a:srgbClr val="ffffff"/>
                  </a:solidFill>
                </a:uFill>
                <a:latin typeface="Arial"/>
              </a:rPr>
              <a:t>Le navigateur « Tor Browser » est </a:t>
            </a:r>
            <a:r>
              <a:rPr b="0" lang="fr-FR" sz="2000" spc="-1" strike="noStrike">
                <a:solidFill>
                  <a:srgbClr val="000000"/>
                </a:solidFill>
                <a:uFill>
                  <a:solidFill>
                    <a:srgbClr val="ffffff"/>
                  </a:solidFill>
                </a:uFill>
                <a:latin typeface="Arial"/>
              </a:rPr>
              <a:t>préconfiguré pour protéger l'anonymat sans devoir installer aucun autre logiciel.</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1200" spc="-1" strike="noStrike">
                <a:solidFill>
                  <a:srgbClr val="000000"/>
                </a:solidFill>
                <a:uFill>
                  <a:solidFill>
                    <a:srgbClr val="ffffff"/>
                  </a:solidFill>
                </a:uFill>
                <a:latin typeface="Arial"/>
              </a:rPr>
              <a:t>Vidéo CNIL pour expliquer comment les internautes laissent des traces</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1200" spc="-1" strike="noStrike">
                <a:solidFill>
                  <a:srgbClr val="000000"/>
                </a:solidFill>
                <a:uFill>
                  <a:solidFill>
                    <a:srgbClr val="ffffff"/>
                  </a:solidFill>
                </a:uFill>
                <a:latin typeface="Arial"/>
              </a:rPr>
              <a:t>« Les internautes sont suivi à la trace lorsqu’ils visitent des sites. Votre navigateur est amené à enregistrer ces informations (sites visités, pages vues, heure, session enregistrés…): http://www.dailymotion.com/video/x16lt53_qu-est-ce-qu-un-cookie_tech</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 Tracer mon ombre »</a:t>
            </a:r>
            <a:r>
              <a:rPr b="0" lang="fr-FR" sz="2000" spc="-1" strike="noStrike">
                <a:solidFill>
                  <a:srgbClr val="000000"/>
                </a:solidFill>
                <a:uFill>
                  <a:solidFill>
                    <a:srgbClr val="ffffff"/>
                  </a:solidFill>
                </a:uFill>
                <a:latin typeface="Arial"/>
              </a:rPr>
              <a:t> Utilisez cet outil pour découvrir les traces que vous laissez sur Internet, et divers moyens de les réduire</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https://myshadow.org/fr (version EN : https://myshadow.org/trace-my-shadow)</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p:txBody>
      </p:sp>
      <p:sp>
        <p:nvSpPr>
          <p:cNvPr id="760"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D7001290-20F2-417D-B50C-79CB52E3CC5A}"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1" name="PlaceHolder 1"/>
          <p:cNvSpPr>
            <a:spLocks noGrp="1"/>
          </p:cNvSpPr>
          <p:nvPr>
            <p:ph type="body"/>
          </p:nvPr>
        </p:nvSpPr>
        <p:spPr>
          <a:xfrm>
            <a:off x="679680" y="4716000"/>
            <a:ext cx="5437440" cy="4466880"/>
          </a:xfrm>
          <a:prstGeom prst="rect">
            <a:avLst/>
          </a:prstGeom>
        </p:spPr>
        <p:txBody>
          <a:bodyPr lIns="95400" rIns="95400" tIns="47880" bIns="47880"/>
          <a:p>
            <a:pPr marL="216000" indent="-215640">
              <a:lnSpc>
                <a:spcPct val="100000"/>
              </a:lnSpc>
            </a:pPr>
            <a:r>
              <a:rPr b="1" lang="fr-FR" sz="2000" spc="-1" strike="noStrike">
                <a:solidFill>
                  <a:srgbClr val="000000"/>
                </a:solidFill>
                <a:uFill>
                  <a:solidFill>
                    <a:srgbClr val="ffffff"/>
                  </a:solidFill>
                </a:uFill>
                <a:latin typeface="Arial"/>
              </a:rPr>
              <a:t>[COMMENTAIRES]</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Exercice possible : </a:t>
            </a:r>
            <a:r>
              <a:rPr b="0" lang="fr-FR" sz="2000" spc="-1" strike="noStrike">
                <a:solidFill>
                  <a:srgbClr val="000000"/>
                </a:solidFill>
                <a:uFill>
                  <a:solidFill>
                    <a:srgbClr val="ffffff"/>
                  </a:solidFill>
                </a:uFill>
                <a:latin typeface="Arial"/>
              </a:rPr>
              <a:t>recherchez une phrase Mnémotechnique et élaborer un mot de passe. Attention à ne pas le communiquer à votre voisin.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Un mot de passe perdu = risque de se voir pirater plusieurs comptes. En moyenne, un français aurait seulement 5 mots de passe pour 80 services en ligne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Enjeu d’un bon mot de passe : </a:t>
            </a:r>
            <a:r>
              <a:rPr b="0" lang="fr-FR" sz="2000" spc="-1" strike="noStrike">
                <a:solidFill>
                  <a:srgbClr val="000000"/>
                </a:solidFill>
                <a:uFill>
                  <a:solidFill>
                    <a:srgbClr val="ffffff"/>
                  </a:solidFill>
                </a:uFill>
                <a:latin typeface="Arial"/>
              </a:rPr>
              <a:t>Certains service en ligne comme Google proposent de fusionner vos comptes webmail, document, photos en ligne (synchronisées depuis votre smartphone), compte You Tube, et certaines informations recueillies grâce à votre smartphone comme votre géolocalisation … Une raison de plus pour bien faire attention au mot de passe que vous utilisez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A essayer pour sensibiliser à l’importance de vos données personnelles et des mots de passe qui les protège.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L’outil Google location qui pour les utilisateurs d’un smartphone android retrace avec beaucoup de précision vos déplacements https://maps.google.com/locationhistory/b/0</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p:txBody>
      </p:sp>
      <p:sp>
        <p:nvSpPr>
          <p:cNvPr id="762"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3E12E73A-38F5-41FB-BFC4-C82E18B3A058}"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3" name="PlaceHolder 1"/>
          <p:cNvSpPr>
            <a:spLocks noGrp="1"/>
          </p:cNvSpPr>
          <p:nvPr>
            <p:ph type="body"/>
          </p:nvPr>
        </p:nvSpPr>
        <p:spPr>
          <a:xfrm>
            <a:off x="679680" y="4716000"/>
            <a:ext cx="5437440" cy="4466880"/>
          </a:xfrm>
          <a:prstGeom prst="rect">
            <a:avLst/>
          </a:prstGeom>
        </p:spPr>
        <p:txBody>
          <a:bodyPr lIns="95400" rIns="95400" tIns="47880" bIns="47880"/>
          <a:p>
            <a:pPr marL="216000" indent="-215640">
              <a:lnSpc>
                <a:spcPct val="100000"/>
              </a:lnSpc>
            </a:pPr>
            <a:r>
              <a:rPr b="1" lang="fr-FR" sz="2000" spc="-1" strike="noStrike">
                <a:solidFill>
                  <a:srgbClr val="000000"/>
                </a:solidFill>
                <a:uFill>
                  <a:solidFill>
                    <a:srgbClr val="ffffff"/>
                  </a:solidFill>
                </a:uFill>
                <a:latin typeface="Arial"/>
              </a:rPr>
              <a:t>[COMMENTAIRES]</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Exercice : « </a:t>
            </a:r>
            <a:r>
              <a:rPr b="0" lang="fr-FR" sz="2000" spc="-1" strike="noStrike">
                <a:solidFill>
                  <a:srgbClr val="000000"/>
                </a:solidFill>
                <a:uFill>
                  <a:solidFill>
                    <a:srgbClr val="ffffff"/>
                  </a:solidFill>
                </a:uFill>
                <a:latin typeface="Arial"/>
              </a:rPr>
              <a:t>Connectez vous à vos compte Facebook et passez en revue vos options de confidentialité (onglet cadenas). Conviennent elles à vos besoin ?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1" lang="fr-FR" sz="2000" spc="-1" strike="noStrike">
                <a:solidFill>
                  <a:srgbClr val="000000"/>
                </a:solidFill>
                <a:uFill>
                  <a:solidFill>
                    <a:srgbClr val="ffffff"/>
                  </a:solidFill>
                </a:uFill>
                <a:latin typeface="Arial"/>
              </a:rPr>
              <a:t> </a:t>
            </a:r>
            <a:r>
              <a:rPr b="1" lang="fr-FR" sz="2000" spc="-1" strike="noStrike">
                <a:solidFill>
                  <a:srgbClr val="000000"/>
                </a:solidFill>
                <a:uFill>
                  <a:solidFill>
                    <a:srgbClr val="ffffff"/>
                  </a:solidFill>
                </a:uFill>
                <a:latin typeface="Arial"/>
              </a:rPr>
              <a:t>Qui peut voir mon contenu? </a:t>
            </a:r>
            <a:r>
              <a:rPr b="0" lang="fr-FR" sz="2000" spc="-1" strike="noStrike">
                <a:solidFill>
                  <a:srgbClr val="000000"/>
                </a:solidFill>
                <a:uFill>
                  <a:solidFill>
                    <a:srgbClr val="ffffff"/>
                  </a:solidFill>
                </a:uFill>
                <a:latin typeface="Arial"/>
              </a:rPr>
              <a:t>Tout le monde même les non utilisateurs de FB ? Mes amis ? Mes connaissances ? </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1" lang="fr-FR" sz="2000" spc="-1" strike="noStrike">
                <a:solidFill>
                  <a:srgbClr val="000000"/>
                </a:solidFill>
                <a:uFill>
                  <a:solidFill>
                    <a:srgbClr val="ffffff"/>
                  </a:solidFill>
                </a:uFill>
                <a:latin typeface="Arial"/>
              </a:rPr>
              <a:t> </a:t>
            </a:r>
            <a:r>
              <a:rPr b="1" lang="fr-FR" sz="2000" spc="-1" strike="noStrike">
                <a:solidFill>
                  <a:srgbClr val="000000"/>
                </a:solidFill>
                <a:uFill>
                  <a:solidFill>
                    <a:srgbClr val="ffffff"/>
                  </a:solidFill>
                </a:uFill>
                <a:latin typeface="Arial"/>
              </a:rPr>
              <a:t>Qui peut me contacter ? </a:t>
            </a:r>
            <a:r>
              <a:rPr b="0" lang="fr-FR" sz="2000" spc="-1" strike="noStrike">
                <a:solidFill>
                  <a:srgbClr val="000000"/>
                </a:solidFill>
                <a:uFill>
                  <a:solidFill>
                    <a:srgbClr val="ffffff"/>
                  </a:solidFill>
                </a:uFill>
                <a:latin typeface="Arial"/>
              </a:rPr>
              <a:t>Tout le monde même les non utilisateurs de FB ? Mes amis ? Mes connaissances ? </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1" lang="fr-FR" sz="2000" spc="-1" strike="noStrike">
                <a:solidFill>
                  <a:srgbClr val="000000"/>
                </a:solidFill>
                <a:uFill>
                  <a:solidFill>
                    <a:srgbClr val="ffffff"/>
                  </a:solidFill>
                </a:uFill>
                <a:latin typeface="Arial"/>
              </a:rPr>
              <a:t> </a:t>
            </a:r>
            <a:r>
              <a:rPr b="1" lang="fr-FR" sz="2000" spc="-1" strike="noStrike">
                <a:solidFill>
                  <a:srgbClr val="000000"/>
                </a:solidFill>
                <a:uFill>
                  <a:solidFill>
                    <a:srgbClr val="ffffff"/>
                  </a:solidFill>
                </a:uFill>
                <a:latin typeface="Arial"/>
              </a:rPr>
              <a:t>Comment empêcher quelqu’un de me contacter ?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p:txBody>
      </p:sp>
      <p:sp>
        <p:nvSpPr>
          <p:cNvPr id="764"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7A3C60E4-320E-4568-BA26-FECFB3D5631A}"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5" name="PlaceHolder 1"/>
          <p:cNvSpPr>
            <a:spLocks noGrp="1"/>
          </p:cNvSpPr>
          <p:nvPr>
            <p:ph type="body"/>
          </p:nvPr>
        </p:nvSpPr>
        <p:spPr>
          <a:xfrm>
            <a:off x="679680" y="4716000"/>
            <a:ext cx="5437440" cy="4466880"/>
          </a:xfrm>
          <a:prstGeom prst="rect">
            <a:avLst/>
          </a:prstGeom>
        </p:spPr>
        <p:txBody>
          <a:bodyPr lIns="95400" rIns="95400" tIns="47880" bIns="47880"/>
          <a:p>
            <a:endParaRPr b="0" lang="fr-FR" sz="2000" spc="-1" strike="noStrike">
              <a:solidFill>
                <a:srgbClr val="000000"/>
              </a:solidFill>
              <a:uFill>
                <a:solidFill>
                  <a:srgbClr val="ffffff"/>
                </a:solidFill>
              </a:uFill>
              <a:latin typeface="Arial"/>
            </a:endParaRPr>
          </a:p>
        </p:txBody>
      </p:sp>
      <p:sp>
        <p:nvSpPr>
          <p:cNvPr id="716"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2C1FA57B-658C-4DF7-ABD3-47EEF0590812}"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5" name="PlaceHolder 1"/>
          <p:cNvSpPr>
            <a:spLocks noGrp="1"/>
          </p:cNvSpPr>
          <p:nvPr>
            <p:ph type="body"/>
          </p:nvPr>
        </p:nvSpPr>
        <p:spPr>
          <a:xfrm>
            <a:off x="679680" y="4716000"/>
            <a:ext cx="5437440" cy="4466880"/>
          </a:xfrm>
          <a:prstGeom prst="rect">
            <a:avLst/>
          </a:prstGeom>
        </p:spPr>
        <p:txBody>
          <a:bodyPr lIns="95400" rIns="95400" tIns="47880" bIns="47880"/>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[COMMENTAIRES]</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La fonction Rejouer est plutôt spéciale : l’auteur doit avoir coché l’option « Rejouer » avant d’envoyer la photo ou la vidéo et les destinataires pourront la revoir une fois par jour, aussi longtemps qu’ils le voudront.</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A savoir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Depuis novembre 2015, l'application de messagerie se réserve désormais la possibilité de partager des informations concernant ses utilisateurs, que ce soit avec d'autres branches de la société ou avec des partenaires tiers. Elle s'arroge aussi le droit d'utiliser le nom, le visage, la voix des utilisateurs et plus largement le contenu que ceux-ci produisent et partagent sur la plateforme. http://www.lefigaro.fr/secteur/high-tech/2015/11/02/32001-20151102ARTFIG00244-snapchat-cree-une-polemique-en-modifiant-ses-regles-d-utilisation.php</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p:txBody>
      </p:sp>
      <p:sp>
        <p:nvSpPr>
          <p:cNvPr id="766"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8F4CE2A9-0C60-4F9B-8378-F08F59A261A2}"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7" name="PlaceHolder 1"/>
          <p:cNvSpPr>
            <a:spLocks noGrp="1"/>
          </p:cNvSpPr>
          <p:nvPr>
            <p:ph type="body"/>
          </p:nvPr>
        </p:nvSpPr>
        <p:spPr>
          <a:xfrm>
            <a:off x="679680" y="4716000"/>
            <a:ext cx="5437440" cy="4466880"/>
          </a:xfrm>
          <a:prstGeom prst="rect">
            <a:avLst/>
          </a:prstGeom>
        </p:spPr>
        <p:txBody>
          <a:bodyPr lIns="95400" rIns="95400" tIns="47880" bIns="47880"/>
          <a:p>
            <a:r>
              <a:rPr b="0" lang="fr-FR" sz="2000" spc="-1" strike="noStrike">
                <a:solidFill>
                  <a:srgbClr val="000000"/>
                </a:solidFill>
                <a:uFill>
                  <a:solidFill>
                    <a:srgbClr val="ffffff"/>
                  </a:solidFill>
                </a:uFill>
                <a:latin typeface="Arial"/>
              </a:rPr>
              <a:t>Fiche méthodologique </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1" lang="fr-FR" sz="2000" spc="-1" strike="noStrike">
                <a:solidFill>
                  <a:srgbClr val="000000"/>
                </a:solidFill>
                <a:uFill>
                  <a:solidFill>
                    <a:srgbClr val="ffffff"/>
                  </a:solidFill>
                </a:uFill>
                <a:latin typeface="Arial"/>
              </a:rPr>
              <a:t>Liens Utiles. </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Arial"/>
              </a:rPr>
              <a:t>La Police Nationale propose une information très complète sur toutes les formes d’arnaques en ligne : http://www.police-nationale.interieur.gouv.fr/Actualites/Dossiers/Cybercrime</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p:txBody>
      </p:sp>
      <p:sp>
        <p:nvSpPr>
          <p:cNvPr id="768"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A317EE70-4D47-4813-BA0C-F669FC0DC4A8}"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9" name="PlaceHolder 1"/>
          <p:cNvSpPr>
            <a:spLocks noGrp="1"/>
          </p:cNvSpPr>
          <p:nvPr>
            <p:ph type="body"/>
          </p:nvPr>
        </p:nvSpPr>
        <p:spPr>
          <a:xfrm>
            <a:off x="679680" y="4716000"/>
            <a:ext cx="5437440" cy="4466880"/>
          </a:xfrm>
          <a:prstGeom prst="rect">
            <a:avLst/>
          </a:prstGeom>
        </p:spPr>
        <p:txBody>
          <a:bodyPr lIns="95400" rIns="95400" tIns="47880" bIns="47880"/>
          <a:p>
            <a:pPr marL="216000" indent="-215640">
              <a:lnSpc>
                <a:spcPct val="100000"/>
              </a:lnSpc>
            </a:pPr>
            <a:r>
              <a:rPr b="1" lang="fr-FR" sz="2000" spc="-1" strike="noStrike">
                <a:solidFill>
                  <a:srgbClr val="000000"/>
                </a:solidFill>
                <a:uFill>
                  <a:solidFill>
                    <a:srgbClr val="ffffff"/>
                  </a:solidFill>
                </a:uFill>
                <a:latin typeface="Arial"/>
              </a:rPr>
              <a:t>[COMMENTAIRES]</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Répondre aux trolls sur le web … ou sur le terrain : mêmes effets</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Deux images fortes qui ont marqué l’histoire du foot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 </a:t>
            </a:r>
            <a:r>
              <a:rPr b="1" lang="fr-FR" sz="2000" spc="-1" strike="noStrike">
                <a:solidFill>
                  <a:srgbClr val="000000"/>
                </a:solidFill>
                <a:uFill>
                  <a:solidFill>
                    <a:srgbClr val="ffffff"/>
                  </a:solidFill>
                </a:uFill>
                <a:latin typeface="Arial"/>
              </a:rPr>
              <a:t>Agression de Cantona lors d’un match contre Crystal Palace (1995) </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&gt;&gt;&gt; rappel des faits : http://www.sofoot.com/kung-fu-cantona-20-ans-apres-195189.html</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 </a:t>
            </a:r>
            <a:r>
              <a:rPr b="1" lang="fr-FR" sz="2000" spc="-1" strike="noStrike">
                <a:solidFill>
                  <a:srgbClr val="000000"/>
                </a:solidFill>
                <a:uFill>
                  <a:solidFill>
                    <a:srgbClr val="ffffff"/>
                  </a:solidFill>
                </a:uFill>
                <a:latin typeface="Arial"/>
              </a:rPr>
              <a:t>La bonne réaction de Denis Alvès face à un supporter raciste (2014) </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&gt;&gt;&gt; http://sport24.lefigaro.fr/football/etranger/espagne/actualites/manger-la-banane-la-juste-reponse-d-alves-au-racisme-692007</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1200" spc="-1" strike="noStrike">
                <a:solidFill>
                  <a:srgbClr val="000000"/>
                </a:solidFill>
                <a:uFill>
                  <a:solidFill>
                    <a:srgbClr val="ffffff"/>
                  </a:solidFill>
                </a:uFill>
                <a:latin typeface="Arial"/>
              </a:rPr>
              <a:t>Répondre aux trolls en ligne … </a:t>
            </a:r>
            <a:r>
              <a:rPr b="0" lang="fr-FR" sz="1200" spc="-1" strike="noStrike">
                <a:solidFill>
                  <a:srgbClr val="000000"/>
                </a:solidFill>
                <a:uFill>
                  <a:solidFill>
                    <a:srgbClr val="ffffff"/>
                  </a:solidFill>
                </a:uFill>
                <a:latin typeface="Arial"/>
              </a:rPr>
              <a:t>Le 15 juillet dernier, le joueur ghanéen d’Arsenal Emmanuel Frimpong avait tweeté le message suivant -«Si vous allez à l’église aujourd’hui, priez pour qu’on m’envoie une fille»- en faisait référence à sa femme enceinte. La réponse un poil désagréable d’un internaute aigri -«Je prie pour que tu te casses les bras et les jambes»- a fait sortir le joueur de ses gonds. Son tweet traitant le supporter de «salaud de youpin» a beau être effacé très rapidement, </a:t>
            </a:r>
            <a:r>
              <a:rPr b="0" lang="fr-FR" sz="1200" spc="-1" strike="noStrike" u="sng">
                <a:solidFill>
                  <a:srgbClr val="000000"/>
                </a:solidFill>
                <a:uFill>
                  <a:solidFill>
                    <a:srgbClr val="ffffff"/>
                  </a:solidFill>
                </a:uFill>
                <a:latin typeface="Arial"/>
                <a:hlinkClick r:id="rId1"/>
              </a:rPr>
              <a:t>il ne passe pas inaperçu</a:t>
            </a:r>
            <a:r>
              <a:rPr b="0" lang="fr-FR" sz="1200" spc="-1" strike="noStrike">
                <a:solidFill>
                  <a:srgbClr val="000000"/>
                </a:solidFill>
                <a:uFill>
                  <a:solidFill>
                    <a:srgbClr val="ffffff"/>
                  </a:solidFill>
                </a:uFill>
                <a:latin typeface="Arial"/>
              </a:rPr>
              <a:t>. Frimpong est condamné à payer 7.500 euros d’amende.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Pourquoi ne pas expliquer ce qu’est un Troll/Flaming ? </a:t>
            </a:r>
            <a:r>
              <a:rPr b="0" lang="fr-FR" sz="2000" spc="-1" strike="noStrike">
                <a:solidFill>
                  <a:srgbClr val="000000"/>
                </a:solidFill>
                <a:uFill>
                  <a:solidFill>
                    <a:srgbClr val="ffffff"/>
                  </a:solidFill>
                </a:uFill>
                <a:latin typeface="Arial"/>
              </a:rPr>
              <a:t>Selon Wikipedia : En argot Internet, un troll est un message (par exemple sur un forum) dont le caractère est susceptible de provoquer des polémiques, ou auquel on ne veut pas répondre et qu'on tente de discréditer en le nommant ainsi. Le mot troll peut également faire référence à un débat conflictuel dans son ensemble, soulevé dans cet objectif. L'expression peut aussi s'appliquer à une personne qui participe à une discussion ou un débat dans le but de susciter ou nourrir artificiellement une polémique, et plus généralement de perturber l'équilibre de la communauté concernée1,2,3. Mais pour cet usage on utilise plus communément les termes trolleur/trolleuse. Dans la majorité des cas, l’évaluation repose sur l’aspect récurrent ou caricaturé de l’argumentation. Les usagers d'internet emploient généralement les termes « troll », « troller », comme synonymes de « moquerie provocatrice » plutôt que de « polémique ». Le troll est à distinguer du « flaming », qui consiste en l'envoi de messages délibérément hostiles et insultants avec l'intention de créer un conflit.</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Définir la notion d’effet Streisand / démultiplication médiatique ? « </a:t>
            </a:r>
            <a:r>
              <a:rPr b="0" lang="fr-FR" sz="2000" spc="-1" strike="noStrike">
                <a:solidFill>
                  <a:srgbClr val="000000"/>
                </a:solidFill>
                <a:uFill>
                  <a:solidFill>
                    <a:srgbClr val="ffffff"/>
                  </a:solidFill>
                </a:uFill>
                <a:latin typeface="Arial"/>
              </a:rPr>
              <a:t>L’effet Streisand » - </a:t>
            </a:r>
            <a:r>
              <a:rPr b="0" i="1" lang="fr-FR" sz="2000" spc="-1" strike="noStrike">
                <a:solidFill>
                  <a:srgbClr val="000000"/>
                </a:solidFill>
                <a:uFill>
                  <a:solidFill>
                    <a:srgbClr val="ffffff"/>
                  </a:solidFill>
                </a:uFill>
                <a:latin typeface="Arial"/>
              </a:rPr>
              <a:t>du nom de la chanteuse ayant connu un bad buzz </a:t>
            </a:r>
            <a:r>
              <a:rPr b="0" lang="fr-FR" sz="2000" spc="-1" strike="noStrike">
                <a:solidFill>
                  <a:srgbClr val="000000"/>
                </a:solidFill>
                <a:uFill>
                  <a:solidFill>
                    <a:srgbClr val="ffffff"/>
                  </a:solidFill>
                </a:uFill>
                <a:latin typeface="Arial"/>
              </a:rPr>
              <a:t>- révèle que le fait de répondre à Troll lui confère une certaine importance, ce qui décuple son pouvoir d’influence, qui à la base était très limité … voir inexistant. http://abonnes.lemonde.fr/culture/article/2013/10/31/le-buzz-que-l-on-ne-voulait-pas_3506528_3246.html</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p:txBody>
      </p:sp>
      <p:sp>
        <p:nvSpPr>
          <p:cNvPr id="770"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EDC735A0-D74C-4AC1-85BC-B739833F57B2}"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1" name="PlaceHolder 1"/>
          <p:cNvSpPr>
            <a:spLocks noGrp="1"/>
          </p:cNvSpPr>
          <p:nvPr>
            <p:ph type="body"/>
          </p:nvPr>
        </p:nvSpPr>
        <p:spPr>
          <a:xfrm>
            <a:off x="679680" y="4716000"/>
            <a:ext cx="5437440" cy="4466880"/>
          </a:xfrm>
          <a:prstGeom prst="rect">
            <a:avLst/>
          </a:prstGeom>
        </p:spPr>
        <p:txBody>
          <a:bodyPr lIns="95400" rIns="95400" tIns="47880" bIns="47880"/>
          <a:p>
            <a:r>
              <a:rPr b="1" lang="fr-FR" sz="2000" spc="-1" strike="noStrike">
                <a:solidFill>
                  <a:srgbClr val="000000"/>
                </a:solidFill>
                <a:uFill>
                  <a:solidFill>
                    <a:srgbClr val="ffffff"/>
                  </a:solidFill>
                </a:uFill>
                <a:latin typeface="Arial"/>
              </a:rPr>
              <a:t>[COMMENTAIRE]</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1" lang="fr-FR" sz="2000" spc="-1" strike="noStrike">
                <a:solidFill>
                  <a:srgbClr val="000000"/>
                </a:solidFill>
                <a:uFill>
                  <a:solidFill>
                    <a:srgbClr val="ffffff"/>
                  </a:solidFill>
                </a:uFill>
                <a:latin typeface="Arial"/>
              </a:rPr>
              <a:t>3 contenus à communiquer pour aller plus loin : </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1" lang="fr-FR" sz="2000" spc="-1" strike="noStrike">
                <a:solidFill>
                  <a:srgbClr val="000000"/>
                </a:solidFill>
                <a:uFill>
                  <a:solidFill>
                    <a:srgbClr val="ffffff"/>
                  </a:solidFill>
                </a:uFill>
                <a:latin typeface="Arial"/>
              </a:rPr>
              <a:t> </a:t>
            </a:r>
            <a:r>
              <a:rPr b="1" lang="fr-FR" sz="2000" spc="-1" strike="noStrike">
                <a:solidFill>
                  <a:srgbClr val="000000"/>
                </a:solidFill>
                <a:uFill>
                  <a:solidFill>
                    <a:srgbClr val="ffffff"/>
                  </a:solidFill>
                </a:uFill>
                <a:latin typeface="Arial"/>
              </a:rPr>
              <a:t>la CNIL propose une vidéo immersive « Share the party ». (Cliquez sur l’image)</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L'objectif de la vidéo interactive </a:t>
            </a:r>
            <a:r>
              <a:rPr b="1" i="1" lang="fr-FR" sz="2000" spc="-1" strike="noStrike">
                <a:solidFill>
                  <a:srgbClr val="000000"/>
                </a:solidFill>
                <a:uFill>
                  <a:solidFill>
                    <a:srgbClr val="ffffff"/>
                  </a:solidFill>
                </a:uFill>
                <a:latin typeface="Arial"/>
              </a:rPr>
              <a:t>Share the Party</a:t>
            </a:r>
            <a:r>
              <a:rPr b="0" lang="fr-FR" sz="2000" spc="-1" strike="noStrike" baseline="30000">
                <a:solidFill>
                  <a:srgbClr val="000000"/>
                </a:solidFill>
                <a:uFill>
                  <a:solidFill>
                    <a:srgbClr val="ffffff"/>
                  </a:solidFill>
                </a:uFill>
                <a:latin typeface="Arial"/>
              </a:rPr>
              <a:t>*</a:t>
            </a:r>
            <a:r>
              <a:rPr b="0" lang="fr-FR" sz="2000" spc="-1" strike="noStrike">
                <a:solidFill>
                  <a:srgbClr val="000000"/>
                </a:solidFill>
                <a:uFill>
                  <a:solidFill>
                    <a:srgbClr val="ffffff"/>
                  </a:solidFill>
                </a:uFill>
                <a:latin typeface="Arial"/>
              </a:rPr>
              <a:t> est de faire vivre une expérience aux internautes et de les responsabiliser en les immergeant dans une scène de la vie courante d'un jeune. Un adolescent participe à une soirée et en filme les temps forts avec la possibilité de les "partager ou pas" sur les réseaux sociaux. En fonction de ses choix, la soirée ne se terminera pas de la même manière et l'adolescent devra assumer les conséquences, heureuses ou malheureuses, de ses actes. Ainsi, 11 fins différentes sont possibles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1" lang="fr-FR" sz="2000" spc="-1" strike="noStrike">
                <a:solidFill>
                  <a:srgbClr val="000000"/>
                </a:solidFill>
                <a:uFill>
                  <a:solidFill>
                    <a:srgbClr val="ffffff"/>
                  </a:solidFill>
                </a:uFill>
                <a:latin typeface="Arial"/>
              </a:rPr>
              <a:t> </a:t>
            </a:r>
            <a:r>
              <a:rPr b="1" lang="fr-FR" sz="2000" spc="-1" strike="noStrike">
                <a:solidFill>
                  <a:srgbClr val="000000"/>
                </a:solidFill>
                <a:uFill>
                  <a:solidFill>
                    <a:srgbClr val="ffffff"/>
                  </a:solidFill>
                </a:uFill>
                <a:latin typeface="Arial"/>
              </a:rPr>
              <a:t>Le point sur le chantage à la webcam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La CNIL propose une fiche pratique à l’attention des victimes de maitre chanteurs sur internet. Beaucoup des conseils formulés dans cette fiche peuvent être réutilisés dans d’autres cas. http://www.cnil.fr/documentation/fiches-pratiques/fiche/article/reagir-en-cas-de-chantage-a-la-webcam/</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1" lang="fr-FR" sz="2000" spc="-1" strike="noStrike">
                <a:solidFill>
                  <a:srgbClr val="000000"/>
                </a:solidFill>
                <a:uFill>
                  <a:solidFill>
                    <a:srgbClr val="ffffff"/>
                  </a:solidFill>
                </a:uFill>
                <a:latin typeface="Arial"/>
              </a:rPr>
              <a:t> </a:t>
            </a:r>
            <a:r>
              <a:rPr b="1" lang="fr-FR" sz="2000" spc="-1" strike="noStrike">
                <a:solidFill>
                  <a:srgbClr val="000000"/>
                </a:solidFill>
                <a:uFill>
                  <a:solidFill>
                    <a:srgbClr val="ffffff"/>
                  </a:solidFill>
                </a:uFill>
                <a:latin typeface="Arial"/>
              </a:rPr>
              <a:t>Votre image est en ligne : comment demander son retrait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La CNIL a publié une fiche pour faire le point sur la demande de retrait d’une image d’une vidéo : http://www.cnil.fr/documentation/fiches-pratiques/fiche/article/votre-image-est-en-ligne-comment-demander-son-retrait/</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1" lang="fr-FR" sz="2000" spc="-1" strike="noStrike">
                <a:solidFill>
                  <a:srgbClr val="000000"/>
                </a:solidFill>
                <a:uFill>
                  <a:solidFill>
                    <a:srgbClr val="ffffff"/>
                  </a:solidFill>
                </a:uFill>
                <a:latin typeface="Arial"/>
              </a:rPr>
              <a:t> </a:t>
            </a:r>
            <a:r>
              <a:rPr b="1" lang="fr-FR" sz="2000" spc="-1" strike="noStrike">
                <a:solidFill>
                  <a:srgbClr val="000000"/>
                </a:solidFill>
                <a:uFill>
                  <a:solidFill>
                    <a:srgbClr val="ffffff"/>
                  </a:solidFill>
                </a:uFill>
                <a:latin typeface="Arial"/>
              </a:rPr>
              <a:t>En quoi consiste une demande référencement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Les internautes peuvent saisir les moteurs de recherche de demandes de déréférencement d’une page web associée à leurs nom et prénom.</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http://www.cnil.fr/vos-droits/exercer-vos-droits/le-droit-au-dereferencement/</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LEXIQUE</a:t>
            </a:r>
            <a:r>
              <a:rPr b="0" lang="fr-FR" sz="2000" spc="-1" strike="noStrike">
                <a:solidFill>
                  <a:srgbClr val="000000"/>
                </a:solidFill>
                <a:uFill>
                  <a:solidFill>
                    <a:srgbClr val="ffffff"/>
                  </a:solidFill>
                </a:uFill>
                <a:latin typeface="Arial"/>
              </a:rPr>
              <a:t>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Application tierce : application complémentaire d’un service en ligne (type google, facebook, Snapchat) qui une fois installée apporte un service complémentaire. Quelquefois des </a:t>
            </a:r>
            <a:r>
              <a:rPr b="0" i="1" lang="fr-FR" sz="2000" spc="-1" strike="noStrike">
                <a:solidFill>
                  <a:srgbClr val="000000"/>
                </a:solidFill>
                <a:uFill>
                  <a:solidFill>
                    <a:srgbClr val="ffffff"/>
                  </a:solidFill>
                </a:uFill>
                <a:latin typeface="Arial"/>
              </a:rPr>
              <a:t>apps non autorisées </a:t>
            </a:r>
            <a:r>
              <a:rPr b="0" lang="fr-FR" sz="2000" spc="-1" strike="noStrike">
                <a:solidFill>
                  <a:srgbClr val="000000"/>
                </a:solidFill>
                <a:uFill>
                  <a:solidFill>
                    <a:srgbClr val="ffffff"/>
                  </a:solidFill>
                </a:uFill>
                <a:latin typeface="Arial"/>
              </a:rPr>
              <a:t>demandent l’accès aux informations des utilisateurs sans nécessairement lui assurer un niveau de sécurité quant à la confidentialité de ses données.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p:txBody>
      </p:sp>
      <p:sp>
        <p:nvSpPr>
          <p:cNvPr id="772"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4B87E93A-8EB6-4C53-AFE5-A10D17AF3A2E}"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3" name="PlaceHolder 1"/>
          <p:cNvSpPr>
            <a:spLocks noGrp="1"/>
          </p:cNvSpPr>
          <p:nvPr>
            <p:ph type="body"/>
          </p:nvPr>
        </p:nvSpPr>
        <p:spPr>
          <a:xfrm>
            <a:off x="679680" y="4716000"/>
            <a:ext cx="5437440" cy="4466880"/>
          </a:xfrm>
          <a:prstGeom prst="rect">
            <a:avLst/>
          </a:prstGeom>
        </p:spPr>
        <p:txBody>
          <a:bodyPr lIns="95400" rIns="95400" tIns="47880" bIns="47880"/>
          <a:p>
            <a:pPr marL="216000" indent="-215640">
              <a:lnSpc>
                <a:spcPct val="100000"/>
              </a:lnSpc>
            </a:pPr>
            <a:r>
              <a:rPr b="1" lang="fr-FR" sz="2000" spc="-1" strike="noStrike">
                <a:solidFill>
                  <a:srgbClr val="000000"/>
                </a:solidFill>
                <a:uFill>
                  <a:solidFill>
                    <a:srgbClr val="ffffff"/>
                  </a:solidFill>
                </a:uFill>
                <a:latin typeface="Arial"/>
              </a:rPr>
              <a:t>[COMMENTAIRES]</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Le piratage c’est quoi</a:t>
            </a:r>
            <a:r>
              <a:rPr b="0" lang="fr-FR" sz="2000" spc="-1" strike="noStrike">
                <a:solidFill>
                  <a:srgbClr val="000000"/>
                </a:solidFill>
                <a:uFill>
                  <a:solidFill>
                    <a:srgbClr val="ffffff"/>
                  </a:solidFill>
                </a:uFill>
                <a:latin typeface="Arial"/>
              </a:rPr>
              <a:t>: « C’est le fait de pénétrer un système informatique sans autorisation dans un but malveillant. Utiliser le compte Facebook d’un camarade pour publier à sa place est un piratage.»</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Autre conseils</a:t>
            </a:r>
            <a:r>
              <a:rPr b="0" lang="fr-FR" sz="2000" spc="-1" strike="noStrike">
                <a:solidFill>
                  <a:srgbClr val="000000"/>
                </a:solidFill>
                <a:uFill>
                  <a:solidFill>
                    <a:srgbClr val="ffffff"/>
                  </a:solidFill>
                </a:uFill>
                <a:latin typeface="Arial"/>
              </a:rPr>
              <a:t>. Il existe différentes techniques pour se prémunir d’un piratage ou simplement identifier. Celles-ci sont énumérées dans une fiche pratique http://www.cnil.fr/documentation/fiches-pratiques/fiche/article/piratage-de-ses-comptes-sociaux-prevenir-reperer-et-reagir/</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 Sur Facebook :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L’approbation de connexion https://www.facebook.com/settings?tab=security</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Historique des connexions depuis d’autres plateformes : https://www.facebook.com/settings?tab=security &gt; « sécurité » &gt; Ou vous êtes connectés &gt; Mettre fin à toutes les activités</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 Sur Google :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Page sécurité pour désactiver ses comptes à distance : https://security.google.com/settings/security/activity</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 Sur Twitter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Utilisation de la vérification de connexion : https://support.twitter.com/groups/51-me/topics/267-security-privacy/articles/20170429-utilisation-de-la-verification-de-connexion#</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Récupérer un mot de passe : https://support.twitter.com/groups/51-me/topics/267-security-privacy/articles/90985-recuperation-d-un-mot-de-passe-perdu-ou-oublie#</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p:txBody>
      </p:sp>
      <p:sp>
        <p:nvSpPr>
          <p:cNvPr id="774"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6687660C-3CA2-4196-8ECA-117E185C40B3}"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5" name="PlaceHolder 1"/>
          <p:cNvSpPr>
            <a:spLocks noGrp="1"/>
          </p:cNvSpPr>
          <p:nvPr>
            <p:ph type="body"/>
          </p:nvPr>
        </p:nvSpPr>
        <p:spPr>
          <a:xfrm>
            <a:off x="679680" y="4716000"/>
            <a:ext cx="5437440" cy="4466880"/>
          </a:xfrm>
          <a:prstGeom prst="rect">
            <a:avLst/>
          </a:prstGeom>
        </p:spPr>
        <p:txBody>
          <a:bodyPr lIns="95400" rIns="95400" tIns="47880" bIns="47880"/>
          <a:p>
            <a:pPr marL="216000" indent="-215640">
              <a:lnSpc>
                <a:spcPct val="100000"/>
              </a:lnSpc>
            </a:pPr>
            <a:r>
              <a:rPr b="0" lang="fr-FR" sz="2000" spc="-1" strike="noStrike">
                <a:solidFill>
                  <a:srgbClr val="000000"/>
                </a:solidFill>
                <a:uFill>
                  <a:solidFill>
                    <a:srgbClr val="ffffff"/>
                  </a:solidFill>
                </a:uFill>
                <a:latin typeface="Arial"/>
              </a:rPr>
              <a:t>[COMMENTAIRES]</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Une question à poser  : « </a:t>
            </a:r>
            <a:r>
              <a:rPr b="0" lang="fr-FR" sz="2000" spc="-1" strike="noStrike">
                <a:solidFill>
                  <a:srgbClr val="000000"/>
                </a:solidFill>
                <a:uFill>
                  <a:solidFill>
                    <a:srgbClr val="ffffff"/>
                  </a:solidFill>
                </a:uFill>
                <a:latin typeface="Arial"/>
              </a:rPr>
              <a:t>Un de vos proche a-t-il déjà été confronté au cyber-harcèlement?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Des exemples de cyber-harcèlement :</a:t>
            </a:r>
            <a:r>
              <a:rPr b="0" lang="fr-FR" sz="2000" spc="-1" strike="noStrike">
                <a:solidFill>
                  <a:srgbClr val="000000"/>
                </a:solidFill>
                <a:uFill>
                  <a:solidFill>
                    <a:srgbClr val="ffffff"/>
                  </a:solidFill>
                </a:uFill>
                <a:latin typeface="Arial"/>
              </a:rPr>
              <a:t> </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moqueries en ligne</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propagation de rumeurs par téléphone mobile ou internet</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sur un réseau social, création d’une page ou d’un profil à l’encontre d’une personne</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envoi de photographies sexuellement explicites ou humiliantes</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publication d’une vidéo de la victime en mauvaise posture</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envoi de messages injurieux ou menaçants par SMS ou courrier électronique</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Quelques liens utiles :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http://www.agircontreleharcelementalecole.gouv.fr/quest-ce-que-le-harcelement/le-cyberharcelement/#titre6</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http://www.cnil.fr/vos-droits/les-courriers-pour-agir/</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p:txBody>
      </p:sp>
      <p:sp>
        <p:nvSpPr>
          <p:cNvPr id="776"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45BE348C-5D45-4C6D-A176-5AB858679D70}"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7" name="PlaceHolder 1"/>
          <p:cNvSpPr>
            <a:spLocks noGrp="1"/>
          </p:cNvSpPr>
          <p:nvPr>
            <p:ph type="body"/>
          </p:nvPr>
        </p:nvSpPr>
        <p:spPr>
          <a:xfrm>
            <a:off x="679680" y="4716000"/>
            <a:ext cx="5437440" cy="4466880"/>
          </a:xfrm>
          <a:prstGeom prst="rect">
            <a:avLst/>
          </a:prstGeom>
        </p:spPr>
        <p:txBody>
          <a:bodyPr lIns="95400" rIns="95400" tIns="47880" bIns="47880"/>
          <a:p>
            <a:r>
              <a:rPr b="0" lang="fr-FR" sz="2000" spc="-1" strike="noStrike">
                <a:solidFill>
                  <a:srgbClr val="000000"/>
                </a:solidFill>
                <a:uFill>
                  <a:solidFill>
                    <a:srgbClr val="ffffff"/>
                  </a:solidFill>
                </a:uFill>
                <a:latin typeface="Arial"/>
              </a:rPr>
              <a:t>[COMMENTAIRES]</a:t>
            </a:r>
            <a:endParaRPr b="0" lang="fr-FR" sz="2000" spc="-1" strike="noStrike">
              <a:solidFill>
                <a:srgbClr val="000000"/>
              </a:solidFill>
              <a:uFill>
                <a:solidFill>
                  <a:srgbClr val="ffffff"/>
                </a:solidFill>
              </a:uFill>
              <a:latin typeface="Arial"/>
            </a:endParaRPr>
          </a:p>
        </p:txBody>
      </p:sp>
      <p:sp>
        <p:nvSpPr>
          <p:cNvPr id="778"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A08CA5AC-A507-4DCB-9C37-49B3FE123141}"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9" name="PlaceHolder 1"/>
          <p:cNvSpPr>
            <a:spLocks noGrp="1"/>
          </p:cNvSpPr>
          <p:nvPr>
            <p:ph type="body"/>
          </p:nvPr>
        </p:nvSpPr>
        <p:spPr>
          <a:xfrm>
            <a:off x="679680" y="4716000"/>
            <a:ext cx="5437440" cy="4466880"/>
          </a:xfrm>
          <a:prstGeom prst="rect">
            <a:avLst/>
          </a:prstGeom>
        </p:spPr>
        <p:txBody>
          <a:bodyPr lIns="95400" rIns="95400" tIns="47880" bIns="47880"/>
          <a:p>
            <a:r>
              <a:rPr b="0" lang="fr-FR" sz="2000" spc="-1" strike="noStrike">
                <a:solidFill>
                  <a:srgbClr val="000000"/>
                </a:solidFill>
                <a:uFill>
                  <a:solidFill>
                    <a:srgbClr val="ffffff"/>
                  </a:solidFill>
                </a:uFill>
                <a:latin typeface="Arial"/>
              </a:rPr>
              <a:t>Droit à l’image : Le droit à l'image permet à toute personne de s'opposer - quelle que soit la nature du support utilisé - à la reproduction et à la diffusion, sans son autorisation expresse, de son image. http://www.cnil.fr/documentation/fiches-pratiques/fiche/article/lutilisation-de-limage-des-personnes/</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Arial"/>
              </a:rPr>
              <a:t>Données personnelles : Une donnée est considérée à caractère personnel quand elle permet d’identifier directement ou indirectement une personne précise. Cela peut-être une adresse IP, nom, n° d’immatriculation, n° de téléphone, éléments biométriques tels que l’empreinte digitale, ADN, numéro d’Identification Nationale Étudiant. Mais aussi un like, photo de vous, un commentaire pourvu que celui-ci soit associé à votre nom. L'article 38 de la loi Informatique et libertés reconnaît à toute personne physique le droit de "</a:t>
            </a:r>
            <a:r>
              <a:rPr b="0" i="1" lang="fr-FR" sz="2000" spc="-1" strike="noStrike">
                <a:solidFill>
                  <a:srgbClr val="000000"/>
                </a:solidFill>
                <a:uFill>
                  <a:solidFill>
                    <a:srgbClr val="ffffff"/>
                  </a:solidFill>
                </a:uFill>
                <a:latin typeface="Arial"/>
              </a:rPr>
              <a:t>s'opposer, pour des motifs légitimes, à ce que des données à caractère personnel la concernant fassent l'objet d'un traitement.</a:t>
            </a:r>
            <a:r>
              <a:rPr b="0" lang="fr-FR" sz="2000" spc="-1" strike="noStrike">
                <a:solidFill>
                  <a:srgbClr val="000000"/>
                </a:solidFill>
                <a:uFill>
                  <a:solidFill>
                    <a:srgbClr val="ffffff"/>
                  </a:solidFill>
                </a:uFill>
                <a:latin typeface="Arial"/>
              </a:rPr>
              <a:t>"</a:t>
            </a:r>
            <a:endParaRPr b="0" lang="fr-FR" sz="2000" spc="-1" strike="noStrike">
              <a:solidFill>
                <a:srgbClr val="000000"/>
              </a:solidFill>
              <a:uFill>
                <a:solidFill>
                  <a:srgbClr val="ffffff"/>
                </a:solidFill>
              </a:uFill>
              <a:latin typeface="Arial"/>
            </a:endParaRPr>
          </a:p>
        </p:txBody>
      </p:sp>
      <p:sp>
        <p:nvSpPr>
          <p:cNvPr id="780"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629DA8FD-1781-43FA-BB7B-E63566C5438F}"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1" name="PlaceHolder 1"/>
          <p:cNvSpPr>
            <a:spLocks noGrp="1"/>
          </p:cNvSpPr>
          <p:nvPr>
            <p:ph type="body"/>
          </p:nvPr>
        </p:nvSpPr>
        <p:spPr>
          <a:xfrm>
            <a:off x="679680" y="4716000"/>
            <a:ext cx="5437440" cy="4466880"/>
          </a:xfrm>
          <a:prstGeom prst="rect">
            <a:avLst/>
          </a:prstGeom>
        </p:spPr>
        <p:txBody>
          <a:bodyPr lIns="95400" rIns="95400" tIns="47880" bIns="47880"/>
          <a:p>
            <a:r>
              <a:rPr b="0" lang="fr-FR" sz="2000" spc="-1" strike="noStrike">
                <a:solidFill>
                  <a:srgbClr val="000000"/>
                </a:solidFill>
                <a:uFill>
                  <a:solidFill>
                    <a:srgbClr val="ffffff"/>
                  </a:solidFill>
                </a:uFill>
                <a:latin typeface="Arial"/>
              </a:rPr>
              <a:t>Canadian Sport Institute</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Arial"/>
              </a:rPr>
              <a:t>Numéro spécial du Courrier International consacré aux Trolls</a:t>
            </a:r>
            <a:endParaRPr b="0" lang="fr-FR" sz="2000" spc="-1" strike="noStrike">
              <a:solidFill>
                <a:srgbClr val="000000"/>
              </a:solidFill>
              <a:uFill>
                <a:solidFill>
                  <a:srgbClr val="ffffff"/>
                </a:solidFill>
              </a:uFill>
              <a:latin typeface="Arial"/>
            </a:endParaRPr>
          </a:p>
        </p:txBody>
      </p:sp>
      <p:sp>
        <p:nvSpPr>
          <p:cNvPr id="782"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AAF3C4E0-8DD0-49E5-9CC1-1F2DE317A25A}"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7" name="PlaceHolder 1"/>
          <p:cNvSpPr>
            <a:spLocks noGrp="1"/>
          </p:cNvSpPr>
          <p:nvPr>
            <p:ph type="body"/>
          </p:nvPr>
        </p:nvSpPr>
        <p:spPr>
          <a:xfrm>
            <a:off x="679680" y="4716000"/>
            <a:ext cx="5437440" cy="4466880"/>
          </a:xfrm>
          <a:prstGeom prst="rect">
            <a:avLst/>
          </a:prstGeom>
        </p:spPr>
        <p:txBody>
          <a:bodyPr lIns="95400" rIns="95400" tIns="47880" bIns="47880"/>
          <a:p>
            <a:pPr marL="216000" indent="-215640">
              <a:lnSpc>
                <a:spcPct val="100000"/>
              </a:lnSpc>
            </a:pPr>
            <a:r>
              <a:rPr b="1" lang="fr-FR" sz="2000" spc="-1" strike="noStrike">
                <a:solidFill>
                  <a:srgbClr val="000000"/>
                </a:solidFill>
                <a:uFill>
                  <a:solidFill>
                    <a:srgbClr val="ffffff"/>
                  </a:solidFill>
                </a:uFill>
                <a:latin typeface="Arial"/>
              </a:rPr>
              <a:t>[COMMENTAIRES]</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1300" spc="-1" strike="noStrike">
                <a:solidFill>
                  <a:srgbClr val="000000"/>
                </a:solidFill>
                <a:uFill>
                  <a:solidFill>
                    <a:srgbClr val="ffffff"/>
                  </a:solidFill>
                </a:uFill>
                <a:latin typeface="Arial"/>
              </a:rPr>
              <a:t>Pourquoi veiller à sa réputation ? </a:t>
            </a:r>
            <a:r>
              <a:rPr b="0" lang="fr-FR" sz="1300" spc="-1" strike="noStrike">
                <a:solidFill>
                  <a:srgbClr val="000000"/>
                </a:solidFill>
                <a:uFill>
                  <a:solidFill>
                    <a:srgbClr val="ffffff"/>
                  </a:solidFill>
                </a:uFill>
                <a:latin typeface="Arial"/>
              </a:rPr>
              <a:t>Aujourd’hui, on consulte de plus en plus Internet et les réseaux sociaux pour rechercher des informations sur quelqu’un, que ce soit dans un contexte professionnel (recruteurs, clients, collègues, etc.) ou personnel (amis, amis d’amis, voisins, conjoints, etc).</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1300" spc="-1" strike="noStrike">
                <a:solidFill>
                  <a:srgbClr val="000000"/>
                </a:solidFill>
                <a:uFill>
                  <a:solidFill>
                    <a:srgbClr val="ffffff"/>
                  </a:solidFill>
                </a:uFill>
                <a:latin typeface="Arial"/>
              </a:rPr>
              <a:t>Pourquoi la réputation ne s’arrete pas au traces que je laisse en ligne ? </a:t>
            </a:r>
            <a:endParaRPr b="0" lang="fr-FR" sz="2000" spc="-1" strike="noStrike">
              <a:solidFill>
                <a:srgbClr val="000000"/>
              </a:solidFill>
              <a:uFill>
                <a:solidFill>
                  <a:srgbClr val="ffffff"/>
                </a:solidFill>
              </a:uFill>
              <a:latin typeface="Arial"/>
            </a:endParaRPr>
          </a:p>
          <a:p>
            <a:pPr marL="216000" indent="-215640">
              <a:lnSpc>
                <a:spcPct val="100000"/>
              </a:lnSpc>
            </a:pPr>
            <a:r>
              <a:rPr b="0" lang="fr-FR" sz="1300" spc="-1" strike="noStrike">
                <a:solidFill>
                  <a:srgbClr val="000000"/>
                </a:solidFill>
                <a:uFill>
                  <a:solidFill>
                    <a:srgbClr val="ffffff"/>
                  </a:solidFill>
                </a:uFill>
                <a:latin typeface="Arial"/>
              </a:rPr>
              <a:t>Les frontières sont très  Le comportement dans la vie ou sur le terrain est une donnée à prendre en considération. Tout acte dans la vie réelle peut être capté, relayé puis amplifié sur internet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1" lang="fr-FR" sz="1300" spc="-1" strike="noStrike">
                <a:solidFill>
                  <a:srgbClr val="000000"/>
                </a:solidFill>
                <a:uFill>
                  <a:solidFill>
                    <a:srgbClr val="ffffff"/>
                  </a:solidFill>
                </a:uFill>
                <a:latin typeface="Arial"/>
              </a:rPr>
              <a:t> </a:t>
            </a:r>
            <a:r>
              <a:rPr b="0" lang="fr-FR" sz="1300" spc="-1" strike="noStrike">
                <a:solidFill>
                  <a:srgbClr val="000000"/>
                </a:solidFill>
                <a:uFill>
                  <a:solidFill>
                    <a:srgbClr val="ffffff"/>
                  </a:solidFill>
                </a:uFill>
                <a:latin typeface="Arial"/>
              </a:rPr>
              <a:t>Un accident de voiture, une agression filmée puis diffusée par une personne</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1300" spc="-1" strike="noStrike">
                <a:solidFill>
                  <a:srgbClr val="000000"/>
                </a:solidFill>
                <a:uFill>
                  <a:solidFill>
                    <a:srgbClr val="ffffff"/>
                  </a:solidFill>
                </a:uFill>
                <a:latin typeface="Arial"/>
              </a:rPr>
              <a:t> </a:t>
            </a:r>
            <a:r>
              <a:rPr b="0" lang="fr-FR" sz="1300" spc="-1" strike="noStrike">
                <a:solidFill>
                  <a:srgbClr val="000000"/>
                </a:solidFill>
                <a:uFill>
                  <a:solidFill>
                    <a:srgbClr val="ffffff"/>
                  </a:solidFill>
                </a:uFill>
                <a:latin typeface="Arial"/>
              </a:rPr>
              <a:t>Un élève qui film sont professeur ou tweet pendant les cours  </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1400" spc="-1" strike="noStrike">
                <a:solidFill>
                  <a:srgbClr val="000000"/>
                </a:solidFill>
                <a:uFill>
                  <a:solidFill>
                    <a:srgbClr val="ffffff"/>
                  </a:solidFill>
                </a:uFill>
                <a:latin typeface="Arial"/>
              </a:rPr>
              <a:t> </a:t>
            </a:r>
            <a:r>
              <a:rPr b="0" lang="fr-FR" sz="1400" spc="-1" strike="noStrike">
                <a:solidFill>
                  <a:srgbClr val="000000"/>
                </a:solidFill>
                <a:uFill>
                  <a:solidFill>
                    <a:srgbClr val="ffffff"/>
                  </a:solidFill>
                </a:uFill>
                <a:latin typeface="Arial"/>
              </a:rPr>
              <a:t>L'arrogance d'un espoir de l'équipe de France moquée sur </a:t>
            </a:r>
            <a:r>
              <a:rPr b="0" i="1" lang="fr-FR" sz="1400" spc="-1" strike="noStrike">
                <a:solidFill>
                  <a:srgbClr val="000000"/>
                </a:solidFill>
                <a:uFill>
                  <a:solidFill>
                    <a:srgbClr val="ffffff"/>
                  </a:solidFill>
                </a:uFill>
                <a:latin typeface="Arial"/>
              </a:rPr>
              <a:t>Twitter : http://sport24.lefigaro.fr/le-scan-sport/buzz/2014/10/15/27002-20141015ARTFIG00142-l-arrogance-d-un-espoir-de-l-equipe-de-france-moquee-sur-twitter.php</a:t>
            </a: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a:p>
            <a:pPr algn="just">
              <a:lnSpc>
                <a:spcPct val="100000"/>
              </a:lnSpc>
            </a:pPr>
            <a:r>
              <a:rPr b="1" lang="fr-FR" sz="1400" spc="-1" strike="noStrike" u="sng">
                <a:solidFill>
                  <a:srgbClr val="000000"/>
                </a:solidFill>
                <a:uFill>
                  <a:solidFill>
                    <a:srgbClr val="ffffff"/>
                  </a:solidFill>
                </a:uFill>
                <a:latin typeface="Arial"/>
                <a:hlinkClick r:id="rId1"/>
              </a:rPr>
              <a:t>VIE PRIVEE</a:t>
            </a:r>
            <a:r>
              <a:rPr b="0" lang="fr-FR" sz="1400" spc="-1" strike="noStrike" u="sng">
                <a:solidFill>
                  <a:srgbClr val="000000"/>
                </a:solidFill>
                <a:uFill>
                  <a:solidFill>
                    <a:srgbClr val="ffffff"/>
                  </a:solidFill>
                </a:uFill>
                <a:latin typeface="Arial"/>
                <a:hlinkClick r:id="rId2"/>
              </a:rPr>
              <a:t>.</a:t>
            </a:r>
            <a:r>
              <a:rPr b="0" lang="fr-FR" sz="1400" spc="-1" strike="noStrike">
                <a:solidFill>
                  <a:srgbClr val="000000"/>
                </a:solidFill>
                <a:uFill>
                  <a:solidFill>
                    <a:srgbClr val="ffffff"/>
                  </a:solidFill>
                </a:uFill>
                <a:latin typeface="Arial"/>
              </a:rPr>
              <a:t> « La protection de la vie privée a été affirmée en 1948 par la Déclaration universelle des droits de l’homme des Nations unies (art. 12) et, en France, l’article 9 du Code civil protège ce droit depuis la loi du 17 juillet 1970.Cette protection contre toute intervention arbitraire revêt plusieurs aspects :</a:t>
            </a:r>
            <a:endParaRPr b="0" lang="fr-FR" sz="2000" spc="-1" strike="noStrike">
              <a:solidFill>
                <a:srgbClr val="000000"/>
              </a:solidFill>
              <a:uFill>
                <a:solidFill>
                  <a:srgbClr val="ffffff"/>
                </a:solidFill>
              </a:uFill>
              <a:latin typeface="Arial"/>
            </a:endParaRPr>
          </a:p>
          <a:p>
            <a:pPr algn="just">
              <a:lnSpc>
                <a:spcPct val="100000"/>
              </a:lnSpc>
            </a:pPr>
            <a:r>
              <a:rPr b="0" lang="fr-FR" sz="1400" spc="-1" strike="noStrike">
                <a:solidFill>
                  <a:srgbClr val="000000"/>
                </a:solidFill>
                <a:uFill>
                  <a:solidFill>
                    <a:srgbClr val="ffffff"/>
                  </a:solidFill>
                </a:uFill>
                <a:latin typeface="Arial"/>
              </a:rPr>
              <a:t> </a:t>
            </a:r>
            <a:endParaRPr b="0" lang="fr-FR" sz="2000" spc="-1" strike="noStrike">
              <a:solidFill>
                <a:srgbClr val="000000"/>
              </a:solidFill>
              <a:uFill>
                <a:solidFill>
                  <a:srgbClr val="ffffff"/>
                </a:solidFill>
              </a:uFill>
              <a:latin typeface="Arial"/>
            </a:endParaRPr>
          </a:p>
          <a:p>
            <a:pPr marL="216000" indent="-215640" algn="just">
              <a:lnSpc>
                <a:spcPct val="100000"/>
              </a:lnSpc>
              <a:buClr>
                <a:srgbClr val="000000"/>
              </a:buClr>
              <a:buFont typeface="Arial"/>
              <a:buChar char="•"/>
            </a:pPr>
            <a:r>
              <a:rPr b="0" lang="fr-FR" sz="1400" spc="-1" strike="noStrike">
                <a:solidFill>
                  <a:srgbClr val="000000"/>
                </a:solidFill>
                <a:uFill>
                  <a:solidFill>
                    <a:srgbClr val="ffffff"/>
                  </a:solidFill>
                </a:uFill>
                <a:latin typeface="Arial"/>
              </a:rPr>
              <a:t> </a:t>
            </a:r>
            <a:r>
              <a:rPr b="1" lang="fr-FR" sz="1400" spc="-1" strike="noStrike">
                <a:solidFill>
                  <a:srgbClr val="000000"/>
                </a:solidFill>
                <a:uFill>
                  <a:solidFill>
                    <a:srgbClr val="ffffff"/>
                  </a:solidFill>
                </a:uFill>
                <a:latin typeface="Arial"/>
              </a:rPr>
              <a:t>la protection du domicile </a:t>
            </a:r>
            <a:r>
              <a:rPr b="0" lang="fr-FR" sz="1400" spc="-1" strike="noStrike">
                <a:solidFill>
                  <a:srgbClr val="000000"/>
                </a:solidFill>
                <a:uFill>
                  <a:solidFill>
                    <a:srgbClr val="ffffff"/>
                  </a:solidFill>
                </a:uFill>
                <a:latin typeface="Arial"/>
              </a:rPr>
              <a:t>: par exemple, la police ne peut y pénétrer que dans certains cas fixés par la loi ; </a:t>
            </a:r>
            <a:endParaRPr b="0" lang="fr-FR" sz="2000" spc="-1" strike="noStrike">
              <a:solidFill>
                <a:srgbClr val="000000"/>
              </a:solidFill>
              <a:uFill>
                <a:solidFill>
                  <a:srgbClr val="ffffff"/>
                </a:solidFill>
              </a:uFill>
              <a:latin typeface="Arial"/>
            </a:endParaRPr>
          </a:p>
          <a:p>
            <a:pPr marL="216000" indent="-215640" algn="just">
              <a:lnSpc>
                <a:spcPct val="100000"/>
              </a:lnSpc>
              <a:buClr>
                <a:srgbClr val="000000"/>
              </a:buClr>
              <a:buFont typeface="Arial"/>
              <a:buChar char="•"/>
            </a:pPr>
            <a:r>
              <a:rPr b="0" lang="fr-FR" sz="1400" spc="-1" strike="noStrike">
                <a:solidFill>
                  <a:srgbClr val="000000"/>
                </a:solidFill>
                <a:uFill>
                  <a:solidFill>
                    <a:srgbClr val="ffffff"/>
                  </a:solidFill>
                </a:uFill>
                <a:latin typeface="Arial"/>
              </a:rPr>
              <a:t> </a:t>
            </a:r>
            <a:r>
              <a:rPr b="1" lang="fr-FR" sz="1400" spc="-1" strike="noStrike">
                <a:solidFill>
                  <a:srgbClr val="000000"/>
                </a:solidFill>
                <a:uFill>
                  <a:solidFill>
                    <a:srgbClr val="ffffff"/>
                  </a:solidFill>
                </a:uFill>
                <a:latin typeface="Arial"/>
              </a:rPr>
              <a:t>le secret professionnel et médical </a:t>
            </a:r>
            <a:r>
              <a:rPr b="0" lang="fr-FR" sz="1400" spc="-1" strike="noStrike">
                <a:solidFill>
                  <a:srgbClr val="000000"/>
                </a:solidFill>
                <a:uFill>
                  <a:solidFill>
                    <a:srgbClr val="ffffff"/>
                  </a:solidFill>
                </a:uFill>
                <a:latin typeface="Arial"/>
              </a:rPr>
              <a:t>: un médecin ne peut révéler les éléments du dossier médical d’une personne sans son consentement ; </a:t>
            </a:r>
            <a:endParaRPr b="0" lang="fr-FR" sz="2000" spc="-1" strike="noStrike">
              <a:solidFill>
                <a:srgbClr val="000000"/>
              </a:solidFill>
              <a:uFill>
                <a:solidFill>
                  <a:srgbClr val="ffffff"/>
                </a:solidFill>
              </a:uFill>
              <a:latin typeface="Arial"/>
            </a:endParaRPr>
          </a:p>
          <a:p>
            <a:pPr marL="216000" indent="-215640" algn="just">
              <a:lnSpc>
                <a:spcPct val="100000"/>
              </a:lnSpc>
              <a:buClr>
                <a:srgbClr val="000000"/>
              </a:buClr>
              <a:buFont typeface="Arial"/>
              <a:buChar char="•"/>
            </a:pPr>
            <a:r>
              <a:rPr b="1" lang="fr-FR" sz="1400" spc="-1" strike="noStrike">
                <a:solidFill>
                  <a:srgbClr val="000000"/>
                </a:solidFill>
                <a:uFill>
                  <a:solidFill>
                    <a:srgbClr val="ffffff"/>
                  </a:solidFill>
                </a:uFill>
                <a:latin typeface="Arial"/>
              </a:rPr>
              <a:t> </a:t>
            </a:r>
            <a:r>
              <a:rPr b="1" lang="fr-FR" sz="1400" spc="-1" strike="noStrike">
                <a:solidFill>
                  <a:srgbClr val="000000"/>
                </a:solidFill>
                <a:uFill>
                  <a:solidFill>
                    <a:srgbClr val="ffffff"/>
                  </a:solidFill>
                </a:uFill>
                <a:latin typeface="Arial"/>
              </a:rPr>
              <a:t>la protection de l’image </a:t>
            </a:r>
            <a:r>
              <a:rPr b="0" lang="fr-FR" sz="1400" spc="-1" strike="noStrike">
                <a:solidFill>
                  <a:srgbClr val="000000"/>
                </a:solidFill>
                <a:uFill>
                  <a:solidFill>
                    <a:srgbClr val="ffffff"/>
                  </a:solidFill>
                </a:uFill>
                <a:latin typeface="Arial"/>
              </a:rPr>
              <a:t>: il est interdit de reproduire l’image d’une personne sans son autorisation. Cette règle concerne tout le monde et pas seulement les "personnes publiques". Il existe néanmoins des limites tenant au cadre dans lequel une image a été réalisée. La protection n’est pas la même pour une photographie prise lors d’une réunion publique (ex : réunion politique) ; </a:t>
            </a:r>
            <a:endParaRPr b="0" lang="fr-FR" sz="2000" spc="-1" strike="noStrike">
              <a:solidFill>
                <a:srgbClr val="000000"/>
              </a:solidFill>
              <a:uFill>
                <a:solidFill>
                  <a:srgbClr val="ffffff"/>
                </a:solidFill>
              </a:uFill>
              <a:latin typeface="Arial"/>
            </a:endParaRPr>
          </a:p>
          <a:p>
            <a:pPr marL="216000" indent="-215640" algn="just">
              <a:lnSpc>
                <a:spcPct val="100000"/>
              </a:lnSpc>
              <a:buClr>
                <a:srgbClr val="000000"/>
              </a:buClr>
              <a:buFont typeface="Arial"/>
              <a:buChar char="•"/>
            </a:pPr>
            <a:r>
              <a:rPr b="1" lang="fr-FR" sz="1400" spc="-1" strike="noStrike">
                <a:solidFill>
                  <a:srgbClr val="000000"/>
                </a:solidFill>
                <a:uFill>
                  <a:solidFill>
                    <a:srgbClr val="ffffff"/>
                  </a:solidFill>
                </a:uFill>
                <a:latin typeface="Arial"/>
              </a:rPr>
              <a:t> </a:t>
            </a:r>
            <a:r>
              <a:rPr b="1" lang="fr-FR" sz="1400" spc="-1" strike="noStrike">
                <a:solidFill>
                  <a:srgbClr val="000000"/>
                </a:solidFill>
                <a:uFill>
                  <a:solidFill>
                    <a:srgbClr val="ffffff"/>
                  </a:solidFill>
                </a:uFill>
                <a:latin typeface="Arial"/>
              </a:rPr>
              <a:t>la protection de l’intimité </a:t>
            </a:r>
            <a:r>
              <a:rPr b="0" lang="fr-FR" sz="1400" spc="-1" strike="noStrike">
                <a:solidFill>
                  <a:srgbClr val="000000"/>
                </a:solidFill>
                <a:uFill>
                  <a:solidFill>
                    <a:srgbClr val="ffffff"/>
                  </a:solidFill>
                </a:uFill>
                <a:latin typeface="Arial"/>
              </a:rPr>
              <a:t>: des éléments concernant les relations amoureuses ou les préférences sexuelles d’une personne ne peuvent être révélés. »</a:t>
            </a: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a:p>
            <a:pPr>
              <a:lnSpc>
                <a:spcPct val="100000"/>
              </a:lnSpc>
            </a:pPr>
            <a:r>
              <a:rPr b="1" lang="fr-FR" sz="1300" spc="-1" strike="noStrike">
                <a:solidFill>
                  <a:srgbClr val="000000"/>
                </a:solidFill>
                <a:uFill>
                  <a:solidFill>
                    <a:srgbClr val="ffffff"/>
                  </a:solidFill>
                </a:uFill>
                <a:latin typeface="Arial"/>
              </a:rPr>
              <a:t>La vie privée selon danah Boyd </a:t>
            </a:r>
            <a:r>
              <a:rPr b="0" lang="fr-FR" sz="1300" spc="-1" strike="noStrike">
                <a:solidFill>
                  <a:srgbClr val="000000"/>
                </a:solidFill>
                <a:uFill>
                  <a:solidFill>
                    <a:srgbClr val="ffffff"/>
                  </a:solidFill>
                </a:uFill>
                <a:latin typeface="Arial"/>
              </a:rPr>
              <a:t>: « la vie privée n’est pas une technologie binaire que l’on peut allumer ou éteindre. La vie privé renvoie au fait de pouvoir contrôler la situation, d’être en mesure de de surveiller quelle informations va où, et d’avoir la possibilité d’en réajuster le flux de manière appropriée lorsque l’information déborde ou va trop loin. Les gens se préoccupent de leur vie privée parce qu’ils ont peur d’en perdre le contrôle ». DB est chercheuse américaine en sciences humaines et sociales spécialisée dans l'étude des médias sociaux et leurs utilisations par la jeunesse.</a:t>
            </a: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a:p>
            <a:pPr>
              <a:lnSpc>
                <a:spcPct val="100000"/>
              </a:lnSpc>
            </a:pPr>
            <a:r>
              <a:rPr b="0" lang="fr-FR" sz="1300" spc="-1" strike="noStrike">
                <a:solidFill>
                  <a:srgbClr val="000000"/>
                </a:solidFill>
                <a:uFill>
                  <a:solidFill>
                    <a:srgbClr val="ffffff"/>
                  </a:solidFill>
                </a:uFill>
                <a:latin typeface="Arial"/>
              </a:rPr>
              <a:t>[CITATION] </a:t>
            </a:r>
            <a:endParaRPr b="0" lang="fr-FR" sz="2000" spc="-1" strike="noStrike">
              <a:solidFill>
                <a:srgbClr val="000000"/>
              </a:solidFill>
              <a:uFill>
                <a:solidFill>
                  <a:srgbClr val="ffffff"/>
                </a:solidFill>
              </a:uFill>
              <a:latin typeface="Arial"/>
            </a:endParaRPr>
          </a:p>
          <a:p>
            <a:pPr>
              <a:lnSpc>
                <a:spcPct val="100000"/>
              </a:lnSpc>
            </a:pPr>
            <a:r>
              <a:rPr b="0" i="1" lang="fr-FR" sz="1400" spc="-1" strike="noStrike">
                <a:solidFill>
                  <a:srgbClr val="000000"/>
                </a:solidFill>
                <a:uFill>
                  <a:solidFill>
                    <a:srgbClr val="ffffff"/>
                  </a:solidFill>
                </a:uFill>
                <a:latin typeface="Arial"/>
              </a:rPr>
              <a:t>« Il faut une vie entière pour atteindre la respectabilité, mais il suffit d'une seconde pour tuer une réputation ». (Carmen posada – écrivain)</a:t>
            </a:r>
            <a:endParaRPr b="0" lang="fr-FR" sz="2000" spc="-1" strike="noStrike">
              <a:solidFill>
                <a:srgbClr val="000000"/>
              </a:solidFill>
              <a:uFill>
                <a:solidFill>
                  <a:srgbClr val="ffffff"/>
                </a:solidFill>
              </a:uFill>
              <a:latin typeface="Arial"/>
            </a:endParaRPr>
          </a:p>
        </p:txBody>
      </p:sp>
      <p:sp>
        <p:nvSpPr>
          <p:cNvPr id="718"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A15C7680-9206-4E6E-AE12-B91193803106}"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9" name="PlaceHolder 1"/>
          <p:cNvSpPr>
            <a:spLocks noGrp="1"/>
          </p:cNvSpPr>
          <p:nvPr>
            <p:ph type="body"/>
          </p:nvPr>
        </p:nvSpPr>
        <p:spPr>
          <a:xfrm>
            <a:off x="679680" y="4716000"/>
            <a:ext cx="5437440" cy="4466880"/>
          </a:xfrm>
          <a:prstGeom prst="rect">
            <a:avLst/>
          </a:prstGeom>
        </p:spPr>
        <p:txBody>
          <a:bodyPr lIns="95400" rIns="95400" tIns="47880" bIns="47880"/>
          <a:p>
            <a:r>
              <a:rPr b="0" lang="fr-FR" sz="2000" spc="-1" strike="noStrike">
                <a:solidFill>
                  <a:srgbClr val="000000"/>
                </a:solidFill>
                <a:uFill>
                  <a:solidFill>
                    <a:srgbClr val="ffffff"/>
                  </a:solidFill>
                </a:uFill>
                <a:latin typeface="Arial"/>
              </a:rPr>
              <a:t>Fiche méthodologique </a:t>
            </a:r>
            <a:endParaRPr b="0" lang="fr-FR" sz="2000" spc="-1" strike="noStrike">
              <a:solidFill>
                <a:srgbClr val="000000"/>
              </a:solidFill>
              <a:uFill>
                <a:solidFill>
                  <a:srgbClr val="ffffff"/>
                </a:solidFill>
              </a:uFill>
              <a:latin typeface="Arial"/>
            </a:endParaRPr>
          </a:p>
        </p:txBody>
      </p:sp>
      <p:sp>
        <p:nvSpPr>
          <p:cNvPr id="720"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455B086B-A434-47AB-B893-1D9D810A7185}"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1" name="PlaceHolder 1"/>
          <p:cNvSpPr>
            <a:spLocks noGrp="1"/>
          </p:cNvSpPr>
          <p:nvPr>
            <p:ph type="body"/>
          </p:nvPr>
        </p:nvSpPr>
        <p:spPr>
          <a:xfrm>
            <a:off x="679680" y="4716000"/>
            <a:ext cx="5437440" cy="4466880"/>
          </a:xfrm>
          <a:prstGeom prst="rect">
            <a:avLst/>
          </a:prstGeom>
        </p:spPr>
        <p:txBody>
          <a:bodyPr lIns="95400" rIns="95400" tIns="47880" bIns="47880"/>
          <a:p>
            <a:r>
              <a:rPr b="1" lang="fr-FR" sz="2000" spc="-1" strike="noStrike">
                <a:solidFill>
                  <a:srgbClr val="000000"/>
                </a:solidFill>
                <a:uFill>
                  <a:solidFill>
                    <a:srgbClr val="ffffff"/>
                  </a:solidFill>
                </a:uFill>
                <a:latin typeface="Arial"/>
              </a:rPr>
              <a:t>[COMMENTAIRES]</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1" lang="fr-FR" sz="2000" spc="-1" strike="noStrike">
                <a:solidFill>
                  <a:srgbClr val="000000"/>
                </a:solidFill>
                <a:uFill>
                  <a:solidFill>
                    <a:srgbClr val="ffffff"/>
                  </a:solidFill>
                </a:uFill>
                <a:latin typeface="Arial"/>
              </a:rPr>
              <a:t>Exercice proposé : faire réagir le public sur les cas à l’écran. </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Arial"/>
              </a:rPr>
              <a:t>1 - "Cisco vient de m'offrir un travail ! Maintenant je dois considérer le fait d'avoir un bon gros salaire contre le fait d'aller tous les jours à San Jose et détester mon travail. &gt;&gt;&gt; Cisco a repéré le commentaire sur twitter et s’est empressé d’annuler la promesse d’embauche</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Arial"/>
              </a:rPr>
              <a:t>2- Conversation Facebook entre une candidate malheureuse à l’emploi et … la DRH qui lui a refusé l’emploi.  </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D’autres exemples :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1300" spc="-1" strike="noStrike">
                <a:solidFill>
                  <a:srgbClr val="000000"/>
                </a:solidFill>
                <a:uFill>
                  <a:solidFill>
                    <a:srgbClr val="ffffff"/>
                  </a:solidFill>
                </a:uFill>
                <a:latin typeface="Arial"/>
              </a:rPr>
              <a:t>Un Retweet</a:t>
            </a:r>
            <a:r>
              <a:rPr b="0" lang="fr-FR" sz="1300" spc="-1" strike="noStrike">
                <a:solidFill>
                  <a:srgbClr val="000000"/>
                </a:solidFill>
                <a:uFill>
                  <a:solidFill>
                    <a:srgbClr val="ffffff"/>
                  </a:solidFill>
                </a:uFill>
                <a:latin typeface="Arial"/>
              </a:rPr>
              <a:t>. Mbaye Niang, le jeune attaquant prêté par le Milan AC au MHSC (Montpellier Hérault Sport Club), sort du match de Coupe de France à Rodez, où il a inscrit son premier but sous ses nouvelles couleurs. Euphorie de la victoire, joie d’avoir marqué, il retweete des messages où il est cité. Sans faire particulièrement attention au contenu de ces messages. Et là, pas de chance, l’un des twittos a ajouté en fin de message un “fdp” (abréviation de “fils de pute”) pour l’ex-entraîneur de Niang à Milan. Pas de quoi en faire un drame, le joueur retire ce retweet dès qu’il est alerté, et puis voilà. Sauf que la twittosphère s’emballe et que certains médias s’emparent du sujet (en particulier RMC Sport) sous des titres vendeurs qui déforment parfois la réalité. </a:t>
            </a:r>
            <a:r>
              <a:rPr b="0" i="1" lang="fr-FR" sz="1300" spc="-1" strike="noStrike">
                <a:solidFill>
                  <a:srgbClr val="000000"/>
                </a:solidFill>
                <a:uFill>
                  <a:solidFill>
                    <a:srgbClr val="ffffff"/>
                  </a:solidFill>
                </a:uFill>
                <a:latin typeface="Arial"/>
              </a:rPr>
              <a:t>“Niang insulte son ancien entraîneur”</a:t>
            </a:r>
            <a:r>
              <a:rPr b="0" lang="fr-FR" sz="1300" spc="-1" strike="noStrike">
                <a:solidFill>
                  <a:srgbClr val="000000"/>
                </a:solidFill>
                <a:uFill>
                  <a:solidFill>
                    <a:srgbClr val="ffffff"/>
                  </a:solidFill>
                </a:uFill>
                <a:latin typeface="Arial"/>
              </a:rPr>
              <a:t>, peut-on lire sur certains sites internet. Ce n’est pas tout à fait cela, mais finalement, peu importe, le mal est fait. Niang est obligé de s’excuser et publie trois messages sur son compte twitter pour s’expliquer.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1300" spc="-1" strike="noStrike">
                <a:solidFill>
                  <a:srgbClr val="000000"/>
                </a:solidFill>
                <a:uFill>
                  <a:solidFill>
                    <a:srgbClr val="ffffff"/>
                  </a:solidFill>
                </a:uFill>
                <a:latin typeface="Arial"/>
              </a:rPr>
              <a:t>Une blague de mauvais gout</a:t>
            </a:r>
            <a:r>
              <a:rPr b="0" lang="fr-FR" sz="1300" spc="-1" strike="noStrike">
                <a:solidFill>
                  <a:srgbClr val="000000"/>
                </a:solidFill>
                <a:uFill>
                  <a:solidFill>
                    <a:srgbClr val="ffffff"/>
                  </a:solidFill>
                </a:uFill>
                <a:latin typeface="Arial"/>
              </a:rPr>
              <a:t>. le jeune attaquant péruvien du MHSC, Jean Deza, trouve amusant de publier sur son compte Twitter (non certifié) une photo de femme obèse, et de s’en moquer. En France, cela passe inaperçu, mais pas au Pérou, où les médias, prompts à encenser le joueur, sont tout aussi rapides à le critiquer. Et à en faire un drame qui n’existe pas. Là encore, Deza supprime son tweet et s’excuse au travers d’un message sur son compte twitter.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1300" spc="-1" strike="noStrike">
                <a:solidFill>
                  <a:srgbClr val="000000"/>
                </a:solidFill>
                <a:uFill>
                  <a:solidFill>
                    <a:srgbClr val="ffffff"/>
                  </a:solidFill>
                </a:uFill>
                <a:latin typeface="Arial"/>
              </a:rPr>
              <a:t>Un tweet contre un coéquipier</a:t>
            </a:r>
            <a:r>
              <a:rPr b="0" lang="fr-FR" sz="1300" spc="-1" strike="noStrike">
                <a:solidFill>
                  <a:srgbClr val="000000"/>
                </a:solidFill>
                <a:uFill>
                  <a:solidFill>
                    <a:srgbClr val="ffffff"/>
                  </a:solidFill>
                </a:uFill>
                <a:latin typeface="Arial"/>
              </a:rPr>
              <a:t>. Le défenseur anglais de Manchester United se lâche sur Ashley Cole en juillet 2012. Venu témoigner pour défendre son équipier de Chelsea John Terry, accusé d’avoir lancé une insulte raciste à Anton Ferdinand, Cole est taclé par Rio Ferdinand sur Twitter. Il utilise le terme «choc-ice», utilisé pour désigner un Noir qui trahirait son ethnie pour les Bleus et à forte connotation raciste. Rio Ferdinand écopera d’une amende de 57.000 euros pour ce tweet.</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1300" spc="-1" strike="noStrike">
                <a:solidFill>
                  <a:srgbClr val="000000"/>
                </a:solidFill>
                <a:uFill>
                  <a:solidFill>
                    <a:srgbClr val="ffffff"/>
                  </a:solidFill>
                </a:uFill>
                <a:latin typeface="Arial"/>
              </a:rPr>
              <a:t>Insulte raciste</a:t>
            </a:r>
            <a:r>
              <a:rPr b="0" lang="fr-FR" sz="1300" spc="-1" strike="noStrike">
                <a:solidFill>
                  <a:srgbClr val="000000"/>
                </a:solidFill>
                <a:uFill>
                  <a:solidFill>
                    <a:srgbClr val="ffffff"/>
                  </a:solidFill>
                </a:uFill>
                <a:latin typeface="Arial"/>
              </a:rPr>
              <a:t>. «Je fonsde out les coreen allez sout vous lebru. Ahahahhahah deban zotre» (traduction littérale: «Je défonce tous les Coréens, allez tous vous brûler. Ahahahhahah bande de trisos»). Joueur de la sélection suisse lors des </a:t>
            </a:r>
            <a:r>
              <a:rPr b="0" lang="fr-FR" sz="1300" spc="-1" strike="noStrike" u="sng">
                <a:solidFill>
                  <a:srgbClr val="000000"/>
                </a:solidFill>
                <a:uFill>
                  <a:solidFill>
                    <a:srgbClr val="ffffff"/>
                  </a:solidFill>
                </a:uFill>
                <a:latin typeface="Arial"/>
                <a:hlinkClick r:id="rId1"/>
              </a:rPr>
              <a:t>Jeux olympiques</a:t>
            </a:r>
            <a:r>
              <a:rPr b="0" lang="fr-FR" sz="1300" spc="-1" strike="noStrike">
                <a:solidFill>
                  <a:srgbClr val="000000"/>
                </a:solidFill>
                <a:uFill>
                  <a:solidFill>
                    <a:srgbClr val="ffffff"/>
                  </a:solidFill>
                </a:uFill>
                <a:latin typeface="Arial"/>
              </a:rPr>
              <a:t> de Londres en 2012, Michel Morganella vit assez mal la défaite de la Nati contre la Corée du Sud (1-2). Malgré ses excuses, </a:t>
            </a:r>
            <a:r>
              <a:rPr b="0" lang="fr-FR" sz="1300" spc="-1" strike="noStrike" u="sng">
                <a:solidFill>
                  <a:srgbClr val="000000"/>
                </a:solidFill>
                <a:uFill>
                  <a:solidFill>
                    <a:srgbClr val="ffffff"/>
                  </a:solidFill>
                </a:uFill>
                <a:latin typeface="Arial"/>
                <a:hlinkClick r:id="rId2"/>
              </a:rPr>
              <a:t>le joueur sera exclu</a:t>
            </a:r>
            <a:r>
              <a:rPr b="0" lang="fr-FR" sz="1300" spc="-1" strike="noStrike">
                <a:solidFill>
                  <a:srgbClr val="000000"/>
                </a:solidFill>
                <a:uFill>
                  <a:solidFill>
                    <a:srgbClr val="ffffff"/>
                  </a:solidFill>
                </a:uFill>
                <a:latin typeface="Arial"/>
              </a:rPr>
              <a:t> de la compétition par la délégation suisse. Il ne retrouvera l’équipe nationale qu’en janvier 2013.</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1300" spc="-1" strike="noStrike">
                <a:solidFill>
                  <a:srgbClr val="000000"/>
                </a:solidFill>
                <a:uFill>
                  <a:solidFill>
                    <a:srgbClr val="ffffff"/>
                  </a:solidFill>
                </a:uFill>
                <a:latin typeface="Arial"/>
              </a:rPr>
              <a:t>Ou homophobe… </a:t>
            </a:r>
            <a:r>
              <a:rPr b="0" lang="fr-FR" sz="1300" spc="-1" strike="noStrike">
                <a:solidFill>
                  <a:srgbClr val="000000"/>
                </a:solidFill>
                <a:uFill>
                  <a:solidFill>
                    <a:srgbClr val="ffffff"/>
                  </a:solidFill>
                </a:uFill>
                <a:latin typeface="Arial"/>
              </a:rPr>
              <a:t>Federico Macheda, qui a connu son heure de gloire en marquant deux buts importants pour MU dans la course au titre en 2009, a eu moins de succès sur Twitter. Son insulte envers un supporter qui l’avait cherché -« Ferme ta gueule, stupide petit gay»- n’a pas plus à grand-monde l’an passé. L’Italien a eu beau plaidé la faute de frappe («guy» pour «gay») un autre de ses tweets l’a trahi pour de bon, dans lequel il invite le dit supporter à «prendre une bouteille et de se la fourrer dans le c…» Bilan, 10.000 euros d’amende, un compte Twitter fermé sur-le-champ et un départ vers Stuttgart. Dur.</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1300" spc="-1" strike="noStrike">
                <a:solidFill>
                  <a:srgbClr val="000000"/>
                </a:solidFill>
                <a:uFill>
                  <a:solidFill>
                    <a:srgbClr val="ffffff"/>
                  </a:solidFill>
                </a:uFill>
                <a:latin typeface="Arial"/>
              </a:rPr>
              <a:t>Manque de respect du staff. Darren Bent. </a:t>
            </a:r>
            <a:r>
              <a:rPr b="0" lang="fr-FR" sz="1300" spc="-1" strike="noStrike">
                <a:solidFill>
                  <a:srgbClr val="000000"/>
                </a:solidFill>
                <a:uFill>
                  <a:solidFill>
                    <a:srgbClr val="ffffff"/>
                  </a:solidFill>
                </a:uFill>
                <a:latin typeface="Arial"/>
              </a:rPr>
              <a:t>A l’été 2009, l’attaquant de Tottenham négocie un départ avec Sunderland. </a:t>
            </a:r>
            <a:r>
              <a:rPr b="0" lang="fr-FR" sz="1300" spc="-1" strike="noStrike" u="sng">
                <a:solidFill>
                  <a:srgbClr val="000000"/>
                </a:solidFill>
                <a:uFill>
                  <a:solidFill>
                    <a:srgbClr val="ffffff"/>
                  </a:solidFill>
                </a:uFill>
                <a:latin typeface="Arial"/>
                <a:hlinkClick r:id="rId3"/>
              </a:rPr>
              <a:t>Agacé par le comportement</a:t>
            </a:r>
            <a:r>
              <a:rPr b="0" lang="fr-FR" sz="1300" spc="-1" strike="noStrike">
                <a:solidFill>
                  <a:srgbClr val="000000"/>
                </a:solidFill>
                <a:uFill>
                  <a:solidFill>
                    <a:srgbClr val="ffffff"/>
                  </a:solidFill>
                </a:uFill>
                <a:latin typeface="Arial"/>
              </a:rPr>
              <a:t> de son président Daniel Levy, qu’il accuse de faire trop monter les enchères à son sujet, Bent reporte sa frustration sur le réseau social. Son «Stop fucking around», que l’on pourrait traduire par «arrête de faire chier», lui vaudra 94.000 euros d’amende par son club.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1300" spc="-1" strike="noStrike">
                <a:solidFill>
                  <a:srgbClr val="000000"/>
                </a:solidFill>
                <a:uFill>
                  <a:solidFill>
                    <a:srgbClr val="ffffff"/>
                  </a:solidFill>
                </a:uFill>
                <a:latin typeface="Arial"/>
              </a:rPr>
              <a:t>… </a:t>
            </a:r>
            <a:r>
              <a:rPr b="1" lang="fr-FR" sz="1300" spc="-1" strike="noStrike">
                <a:solidFill>
                  <a:srgbClr val="000000"/>
                </a:solidFill>
                <a:uFill>
                  <a:solidFill>
                    <a:srgbClr val="ffffff"/>
                  </a:solidFill>
                </a:uFill>
                <a:latin typeface="Arial"/>
              </a:rPr>
              <a:t>ou contre l’arbitre: </a:t>
            </a:r>
            <a:r>
              <a:rPr b="0" lang="fr-FR" sz="1300" spc="-1" strike="noStrike">
                <a:solidFill>
                  <a:srgbClr val="000000"/>
                </a:solidFill>
                <a:uFill>
                  <a:solidFill>
                    <a:srgbClr val="ffffff"/>
                  </a:solidFill>
                </a:uFill>
                <a:latin typeface="Arial"/>
              </a:rPr>
              <a:t>L’ailier néerlandais de Liverpool, qui n’avait pas apprécié l’arbitrage d’Howard Webb lors d’un match face à Manchester United en janvier 2011, avait posté </a:t>
            </a:r>
            <a:r>
              <a:rPr b="0" lang="fr-FR" sz="1300" spc="-1" strike="noStrike" u="sng">
                <a:solidFill>
                  <a:srgbClr val="000000"/>
                </a:solidFill>
                <a:uFill>
                  <a:solidFill>
                    <a:srgbClr val="ffffff"/>
                  </a:solidFill>
                </a:uFill>
                <a:latin typeface="Arial"/>
                <a:hlinkClick r:id="rId4"/>
              </a:rPr>
              <a:t>un photomontage</a:t>
            </a:r>
            <a:r>
              <a:rPr b="0" lang="fr-FR" sz="1300" spc="-1" strike="noStrike">
                <a:solidFill>
                  <a:srgbClr val="000000"/>
                </a:solidFill>
                <a:uFill>
                  <a:solidFill>
                    <a:srgbClr val="ffffff"/>
                  </a:solidFill>
                </a:uFill>
                <a:latin typeface="Arial"/>
              </a:rPr>
              <a:t> de l’arbitre de la finale du dernier Mondial vêtu d’un maillot mancunien, accompagné du commentaire suivant: «Et on parle d’un des meilleurs arbitres du monde? C’est une blague.» Son ironie n’a pas payé, enfin si. La Ligue anglaise l’a condamné à 7.500 euros d’amende</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1300" spc="-1" strike="noStrike">
                <a:solidFill>
                  <a:srgbClr val="000000"/>
                </a:solidFill>
                <a:uFill>
                  <a:solidFill>
                    <a:srgbClr val="ffffff"/>
                  </a:solidFill>
                </a:uFill>
                <a:latin typeface="Arial"/>
              </a:rPr>
              <a:t>Répondre aux trolls … </a:t>
            </a:r>
            <a:r>
              <a:rPr b="0" lang="fr-FR" sz="1300" spc="-1" strike="noStrike">
                <a:solidFill>
                  <a:srgbClr val="000000"/>
                </a:solidFill>
                <a:uFill>
                  <a:solidFill>
                    <a:srgbClr val="ffffff"/>
                  </a:solidFill>
                </a:uFill>
                <a:latin typeface="Arial"/>
              </a:rPr>
              <a:t>Le 15 juillet dernier, le joueur ghanéen d’Arsenal Emmanuel Frimpong avait tweeté le message suivant -«Si vous allez à l’église aujourd’hui, priez pour qu’on m’envoie une fille»- en faisait référence à sa femme enceinte. La réponse un poil désagréable d’un internaute aigri -«Je prie pour que tu te casses les bras et les jambes»- a fait sortir le joueur de ses gonds. Son tweet traitant le supporter de «salaud de youpin» a beau être effacé très rapidement, </a:t>
            </a:r>
            <a:r>
              <a:rPr b="0" lang="fr-FR" sz="1300" spc="-1" strike="noStrike" u="sng">
                <a:solidFill>
                  <a:srgbClr val="000000"/>
                </a:solidFill>
                <a:uFill>
                  <a:solidFill>
                    <a:srgbClr val="ffffff"/>
                  </a:solidFill>
                </a:uFill>
                <a:latin typeface="Arial"/>
                <a:hlinkClick r:id="rId5"/>
              </a:rPr>
              <a:t>il ne passe pas inaperçu</a:t>
            </a:r>
            <a:r>
              <a:rPr b="0" lang="fr-FR" sz="1300" spc="-1" strike="noStrike">
                <a:solidFill>
                  <a:srgbClr val="000000"/>
                </a:solidFill>
                <a:uFill>
                  <a:solidFill>
                    <a:srgbClr val="ffffff"/>
                  </a:solidFill>
                </a:uFill>
                <a:latin typeface="Arial"/>
              </a:rPr>
              <a:t>. Frimpong est condamné à payer 7.500 euros d’amende.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p:txBody>
      </p:sp>
      <p:sp>
        <p:nvSpPr>
          <p:cNvPr id="722"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6A9CD243-8640-4A7B-BEDD-BE3E56CFC2CC}"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3" name="PlaceHolder 1"/>
          <p:cNvSpPr>
            <a:spLocks noGrp="1"/>
          </p:cNvSpPr>
          <p:nvPr>
            <p:ph type="body"/>
          </p:nvPr>
        </p:nvSpPr>
        <p:spPr>
          <a:xfrm>
            <a:off x="679680" y="4716000"/>
            <a:ext cx="5437440" cy="4466880"/>
          </a:xfrm>
          <a:prstGeom prst="rect">
            <a:avLst/>
          </a:prstGeom>
        </p:spPr>
        <p:txBody>
          <a:bodyPr lIns="95400" rIns="95400" tIns="47880" bIns="47880"/>
          <a:p>
            <a:r>
              <a:rPr b="1" lang="fr-FR" sz="2000" spc="-1" strike="noStrike">
                <a:solidFill>
                  <a:srgbClr val="000000"/>
                </a:solidFill>
                <a:uFill>
                  <a:solidFill>
                    <a:srgbClr val="ffffff"/>
                  </a:solidFill>
                </a:uFill>
                <a:latin typeface="Arial"/>
              </a:rPr>
              <a:t>[COMMENTAIRES]</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Abidal non sélectionné en EDF VS Bad de Samir Nasri et de sa compagne</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Le Footballeur anglais Joey Barton qui interpelle violemment Thiago Silva ou exprime un point de vue politique sensible</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Le Basketteur Ali Traoré qui commente l’émission #TheVoice sans retenue.</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Le joueur Pierre Bouby sur Twitter tente vainement de chambrer les supporters algériens </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Un espoir lensois qui parie sur le LOSC et l’annonce sur son compte Twitter …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D’autres exemples :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http://www.sports.fr/basket/pro-a/voix-de-la-pro-a/articles/licencie-pour-un-rt-je-ne-suis-pas-charlie-1189320/</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1200" spc="-1" strike="noStrike">
                <a:solidFill>
                  <a:srgbClr val="000000"/>
                </a:solidFill>
                <a:uFill>
                  <a:solidFill>
                    <a:srgbClr val="ffffff"/>
                  </a:solidFill>
                </a:uFill>
                <a:latin typeface="Arial"/>
              </a:rPr>
              <a:t>Manque de respect du staff. Darren Bent. </a:t>
            </a:r>
            <a:r>
              <a:rPr b="0" lang="fr-FR" sz="1200" spc="-1" strike="noStrike">
                <a:solidFill>
                  <a:srgbClr val="000000"/>
                </a:solidFill>
                <a:uFill>
                  <a:solidFill>
                    <a:srgbClr val="ffffff"/>
                  </a:solidFill>
                </a:uFill>
                <a:latin typeface="Arial"/>
              </a:rPr>
              <a:t>A l’été 2009, l’attaquant de Tottenham négocie un départ avec Sunderland. </a:t>
            </a:r>
            <a:r>
              <a:rPr b="0" lang="fr-FR" sz="1200" spc="-1" strike="noStrike" u="sng">
                <a:solidFill>
                  <a:srgbClr val="000000"/>
                </a:solidFill>
                <a:uFill>
                  <a:solidFill>
                    <a:srgbClr val="ffffff"/>
                  </a:solidFill>
                </a:uFill>
                <a:latin typeface="Arial"/>
                <a:hlinkClick r:id="rId1"/>
              </a:rPr>
              <a:t>Agacé par le comportement</a:t>
            </a:r>
            <a:r>
              <a:rPr b="0" lang="fr-FR" sz="1200" spc="-1" strike="noStrike">
                <a:solidFill>
                  <a:srgbClr val="000000"/>
                </a:solidFill>
                <a:uFill>
                  <a:solidFill>
                    <a:srgbClr val="ffffff"/>
                  </a:solidFill>
                </a:uFill>
                <a:latin typeface="Arial"/>
              </a:rPr>
              <a:t> de son président Daniel Levy, qu’il accuse de faire trop monter les enchères à son sujet, Bent reporte sa frustration sur le réseau social. Son «Stop fucking around», que l’on pourrait traduire par «arrête de faire chier», lui vaudra 94.000 euros d’amende par son club.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1200" spc="-1" strike="noStrike">
                <a:solidFill>
                  <a:srgbClr val="000000"/>
                </a:solidFill>
                <a:uFill>
                  <a:solidFill>
                    <a:srgbClr val="ffffff"/>
                  </a:solidFill>
                </a:uFill>
                <a:latin typeface="Arial"/>
              </a:rPr>
              <a:t>… </a:t>
            </a:r>
            <a:r>
              <a:rPr b="1" lang="fr-FR" sz="1200" spc="-1" strike="noStrike">
                <a:solidFill>
                  <a:srgbClr val="000000"/>
                </a:solidFill>
                <a:uFill>
                  <a:solidFill>
                    <a:srgbClr val="ffffff"/>
                  </a:solidFill>
                </a:uFill>
                <a:latin typeface="Arial"/>
              </a:rPr>
              <a:t>ou contre l’arbitre: </a:t>
            </a:r>
            <a:r>
              <a:rPr b="0" lang="fr-FR" sz="1200" spc="-1" strike="noStrike">
                <a:solidFill>
                  <a:srgbClr val="000000"/>
                </a:solidFill>
                <a:uFill>
                  <a:solidFill>
                    <a:srgbClr val="ffffff"/>
                  </a:solidFill>
                </a:uFill>
                <a:latin typeface="Arial"/>
              </a:rPr>
              <a:t>L’ailier néerlandais de Liverpool, qui n’avait pas apprécié l’arbitrage d’Howard Webb lors d’un match face à Manchester United en janvier 2011, avait posté </a:t>
            </a:r>
            <a:r>
              <a:rPr b="0" lang="fr-FR" sz="1200" spc="-1" strike="noStrike" u="sng">
                <a:solidFill>
                  <a:srgbClr val="000000"/>
                </a:solidFill>
                <a:uFill>
                  <a:solidFill>
                    <a:srgbClr val="ffffff"/>
                  </a:solidFill>
                </a:uFill>
                <a:latin typeface="Arial"/>
                <a:hlinkClick r:id="rId2"/>
              </a:rPr>
              <a:t>un photomontage</a:t>
            </a:r>
            <a:r>
              <a:rPr b="0" lang="fr-FR" sz="1200" spc="-1" strike="noStrike">
                <a:solidFill>
                  <a:srgbClr val="000000"/>
                </a:solidFill>
                <a:uFill>
                  <a:solidFill>
                    <a:srgbClr val="ffffff"/>
                  </a:solidFill>
                </a:uFill>
                <a:latin typeface="Arial"/>
              </a:rPr>
              <a:t> de l’arbitre de la finale du dernier Mondial vêtu d’un maillot mancunien, accompagné du commentaire suivant: «Et on parle d’un des meilleurs arbitres du monde? C’est une blague.» Son ironie n’a pas payé, enfin si. La Ligue anglaise l’a condamné à 7.500 euros d’amende</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1200" spc="-1" strike="noStrike">
                <a:solidFill>
                  <a:srgbClr val="000000"/>
                </a:solidFill>
                <a:uFill>
                  <a:solidFill>
                    <a:srgbClr val="ffffff"/>
                  </a:solidFill>
                </a:uFill>
                <a:latin typeface="Arial"/>
              </a:rPr>
              <a:t>Répondre aux trolls … </a:t>
            </a:r>
            <a:r>
              <a:rPr b="0" lang="fr-FR" sz="1200" spc="-1" strike="noStrike">
                <a:solidFill>
                  <a:srgbClr val="000000"/>
                </a:solidFill>
                <a:uFill>
                  <a:solidFill>
                    <a:srgbClr val="ffffff"/>
                  </a:solidFill>
                </a:uFill>
                <a:latin typeface="Arial"/>
              </a:rPr>
              <a:t>Le 15 juillet dernier, le joueur ghanéen d’Arsenal Emmanuel Frimpong avait tweeté le message suivant -«Si vous allez à l’église aujourd’hui, priez pour qu’on m’envoie une fille»- en faisait référence à sa femme enceinte. La réponse un poil désagréable d’un internaute aigri -«Je prie pour que tu te casses les bras et les jambes»- a fait sortir le joueur de ses gonds. Son tweet traitant le supporter de «salaud de youpin» a beau être effacé très rapidement, </a:t>
            </a:r>
            <a:r>
              <a:rPr b="0" lang="fr-FR" sz="1200" spc="-1" strike="noStrike" u="sng">
                <a:solidFill>
                  <a:srgbClr val="000000"/>
                </a:solidFill>
                <a:uFill>
                  <a:solidFill>
                    <a:srgbClr val="ffffff"/>
                  </a:solidFill>
                </a:uFill>
                <a:latin typeface="Arial"/>
                <a:hlinkClick r:id="rId3"/>
              </a:rPr>
              <a:t>il ne passe pas inaperçu</a:t>
            </a:r>
            <a:r>
              <a:rPr b="0" lang="fr-FR" sz="1200" spc="-1" strike="noStrike">
                <a:solidFill>
                  <a:srgbClr val="000000"/>
                </a:solidFill>
                <a:uFill>
                  <a:solidFill>
                    <a:srgbClr val="ffffff"/>
                  </a:solidFill>
                </a:uFill>
                <a:latin typeface="Arial"/>
              </a:rPr>
              <a:t>. Frimpong est condamné à payer 7.500 euros d’amende. </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p:txBody>
      </p:sp>
      <p:sp>
        <p:nvSpPr>
          <p:cNvPr id="724"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A12ECFF7-2549-4842-9450-27BA4BEF7C14}"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5" name="PlaceHolder 1"/>
          <p:cNvSpPr>
            <a:spLocks noGrp="1"/>
          </p:cNvSpPr>
          <p:nvPr>
            <p:ph type="body"/>
          </p:nvPr>
        </p:nvSpPr>
        <p:spPr>
          <a:xfrm>
            <a:off x="679680" y="4716000"/>
            <a:ext cx="5437440" cy="4466880"/>
          </a:xfrm>
          <a:prstGeom prst="rect">
            <a:avLst/>
          </a:prstGeom>
        </p:spPr>
        <p:txBody>
          <a:bodyPr lIns="95400" rIns="95400" tIns="47880" bIns="47880"/>
          <a:p>
            <a:r>
              <a:rPr b="1" lang="fr-FR" sz="1200" spc="-1" strike="noStrike">
                <a:solidFill>
                  <a:srgbClr val="000000"/>
                </a:solidFill>
                <a:uFill>
                  <a:solidFill>
                    <a:srgbClr val="ffffff"/>
                  </a:solidFill>
                </a:uFill>
                <a:latin typeface="Arial"/>
              </a:rPr>
              <a:t>D’autres exemples</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1" lang="fr-FR" sz="1200" spc="-1" strike="noStrike">
                <a:solidFill>
                  <a:srgbClr val="000000"/>
                </a:solidFill>
                <a:uFill>
                  <a:solidFill>
                    <a:srgbClr val="ffffff"/>
                  </a:solidFill>
                </a:uFill>
                <a:latin typeface="Arial"/>
              </a:rPr>
              <a:t>Un Retweet</a:t>
            </a:r>
            <a:r>
              <a:rPr b="0" lang="fr-FR" sz="1200" spc="-1" strike="noStrike">
                <a:solidFill>
                  <a:srgbClr val="000000"/>
                </a:solidFill>
                <a:uFill>
                  <a:solidFill>
                    <a:srgbClr val="ffffff"/>
                  </a:solidFill>
                </a:uFill>
                <a:latin typeface="Arial"/>
              </a:rPr>
              <a:t>. Mbaye Niang, le jeune attaquant prêté par le Milan AC au MHSC (Montpellier Hérault Sport Club), sort du match de Coupe de France à Rodez, où il a inscrit son premier but sous ses nouvelles couleurs. Euphorie de la victoire, joie d’avoir marqué, il retweete des messages où il est cité. Sans faire particulièrement attention au contenu de ces messages. Et là, pas de chance, l’un des twittos a ajouté en fin de message un “fdp” (abréviation de “fils de pute”) pour l’ex-entraîneur de Niang à Milan. Pas de quoi en faire un drame, le joueur retire ce retweet dès qu’il est alerté, et puis voilà. Sauf que la twittosphère s’emballe et que certains médias s’emparent du sujet (en particulier RMC Sport) sous des titres vendeurs qui déforment parfois la réalité. </a:t>
            </a:r>
            <a:r>
              <a:rPr b="0" i="1" lang="fr-FR" sz="1200" spc="-1" strike="noStrike">
                <a:solidFill>
                  <a:srgbClr val="000000"/>
                </a:solidFill>
                <a:uFill>
                  <a:solidFill>
                    <a:srgbClr val="ffffff"/>
                  </a:solidFill>
                </a:uFill>
                <a:latin typeface="Arial"/>
              </a:rPr>
              <a:t>“Niang insulte son ancien entraîneur”</a:t>
            </a:r>
            <a:r>
              <a:rPr b="0" lang="fr-FR" sz="1200" spc="-1" strike="noStrike">
                <a:solidFill>
                  <a:srgbClr val="000000"/>
                </a:solidFill>
                <a:uFill>
                  <a:solidFill>
                    <a:srgbClr val="ffffff"/>
                  </a:solidFill>
                </a:uFill>
                <a:latin typeface="Arial"/>
              </a:rPr>
              <a:t>, peut-on lire sur certains sites internet. Ce n’est pas tout à fait cela, mais finalement, peu importe, le mal est fait. Niang est obligé de s’excuser et publie trois messages sur son compte twitter pour s’expliquer. </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1" lang="fr-FR" sz="1200" spc="-1" strike="noStrike">
                <a:solidFill>
                  <a:srgbClr val="000000"/>
                </a:solidFill>
                <a:uFill>
                  <a:solidFill>
                    <a:srgbClr val="ffffff"/>
                  </a:solidFill>
                </a:uFill>
                <a:latin typeface="Arial"/>
              </a:rPr>
              <a:t>Une blague de mauvais gout</a:t>
            </a:r>
            <a:r>
              <a:rPr b="0" lang="fr-FR" sz="1200" spc="-1" strike="noStrike">
                <a:solidFill>
                  <a:srgbClr val="000000"/>
                </a:solidFill>
                <a:uFill>
                  <a:solidFill>
                    <a:srgbClr val="ffffff"/>
                  </a:solidFill>
                </a:uFill>
                <a:latin typeface="Arial"/>
              </a:rPr>
              <a:t>. le jeune attaquant péruvien du MHSC, Jean Deza, trouve amusant de publier sur son compte Twitter (non certifié) une photo de femme obèse, et de s’en moquer. En France, cela passe inaperçu, mais pas au Pérou, où les médias, prompts à encenser le joueur, sont tout aussi rapides à le critiquer. Et à en faire un drame qui n’existe pas. Là encore, Deza supprime son tweet et s’excuse au travers d’un message sur son compte twitter. </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pPr marL="216000" indent="-215640">
              <a:lnSpc>
                <a:spcPct val="100000"/>
              </a:lnSpc>
            </a:pPr>
            <a:r>
              <a:rPr b="1" lang="fr-FR" sz="1200" spc="-1" strike="noStrike">
                <a:solidFill>
                  <a:srgbClr val="000000"/>
                </a:solidFill>
                <a:uFill>
                  <a:solidFill>
                    <a:srgbClr val="ffffff"/>
                  </a:solidFill>
                </a:uFill>
                <a:latin typeface="Arial"/>
              </a:rPr>
              <a:t>Un tweet contre un coéquipier</a:t>
            </a:r>
            <a:r>
              <a:rPr b="0" lang="fr-FR" sz="1200" spc="-1" strike="noStrike">
                <a:solidFill>
                  <a:srgbClr val="000000"/>
                </a:solidFill>
                <a:uFill>
                  <a:solidFill>
                    <a:srgbClr val="ffffff"/>
                  </a:solidFill>
                </a:uFill>
                <a:latin typeface="Arial"/>
              </a:rPr>
              <a:t>. Le défenseur anglais de Manchester United se lâche sur Ashley Cole en juillet 2012. Venu témoigner pour défendre son équipier de Chelsea John Terry, accusé d’avoir lancé une insulte raciste à Anton Ferdinand, Cole est taclé par Rio Ferdinand sur Twitter. Il utilise le terme «choc-ice», utilisé pour désigner un Noir qui trahirait son ethnie pour les Bleus et à forte connotation raciste. Rio Ferdinand écopera d’une amende de 57.000 euros pour ce tweet.</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1200" spc="-1" strike="noStrike">
                <a:solidFill>
                  <a:srgbClr val="000000"/>
                </a:solidFill>
                <a:uFill>
                  <a:solidFill>
                    <a:srgbClr val="ffffff"/>
                  </a:solidFill>
                </a:uFill>
                <a:latin typeface="Arial"/>
              </a:rPr>
              <a:t>Insulte raciste</a:t>
            </a:r>
            <a:r>
              <a:rPr b="0" lang="fr-FR" sz="1200" spc="-1" strike="noStrike">
                <a:solidFill>
                  <a:srgbClr val="000000"/>
                </a:solidFill>
                <a:uFill>
                  <a:solidFill>
                    <a:srgbClr val="ffffff"/>
                  </a:solidFill>
                </a:uFill>
                <a:latin typeface="Arial"/>
              </a:rPr>
              <a:t>. «Je fonsde out les coreen allez sout vous lebru. Ahahahhahah deban zotre» (traduction littérale: «Je défonce tous les Coréens, allez tous vous brûler. Ahahahhahah bande de trisos»). Joueur de la sélection suisse lors des </a:t>
            </a:r>
            <a:r>
              <a:rPr b="0" lang="fr-FR" sz="1200" spc="-1" strike="noStrike" u="sng">
                <a:solidFill>
                  <a:srgbClr val="000000"/>
                </a:solidFill>
                <a:uFill>
                  <a:solidFill>
                    <a:srgbClr val="ffffff"/>
                  </a:solidFill>
                </a:uFill>
                <a:latin typeface="Arial"/>
                <a:hlinkClick r:id="rId1"/>
              </a:rPr>
              <a:t>Jeux olympiques</a:t>
            </a:r>
            <a:r>
              <a:rPr b="0" lang="fr-FR" sz="1200" spc="-1" strike="noStrike">
                <a:solidFill>
                  <a:srgbClr val="000000"/>
                </a:solidFill>
                <a:uFill>
                  <a:solidFill>
                    <a:srgbClr val="ffffff"/>
                  </a:solidFill>
                </a:uFill>
                <a:latin typeface="Arial"/>
              </a:rPr>
              <a:t> de Londres en 2012, Michel Morganella vit assez mal la défaite de la Nati contre la Corée du Sud (1-2). Malgré ses excuses, </a:t>
            </a:r>
            <a:r>
              <a:rPr b="0" lang="fr-FR" sz="1200" spc="-1" strike="noStrike" u="sng">
                <a:solidFill>
                  <a:srgbClr val="000000"/>
                </a:solidFill>
                <a:uFill>
                  <a:solidFill>
                    <a:srgbClr val="ffffff"/>
                  </a:solidFill>
                </a:uFill>
                <a:latin typeface="Arial"/>
                <a:hlinkClick r:id="rId2"/>
              </a:rPr>
              <a:t>le joueur sera exclu</a:t>
            </a:r>
            <a:r>
              <a:rPr b="0" lang="fr-FR" sz="1200" spc="-1" strike="noStrike">
                <a:solidFill>
                  <a:srgbClr val="000000"/>
                </a:solidFill>
                <a:uFill>
                  <a:solidFill>
                    <a:srgbClr val="ffffff"/>
                  </a:solidFill>
                </a:uFill>
                <a:latin typeface="Arial"/>
              </a:rPr>
              <a:t> de la compétition par la délégation suisse. Il ne retrouvera l’équipe nationale qu’en janvier 2013.</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1" lang="fr-FR" sz="1200" spc="-1" strike="noStrike">
                <a:solidFill>
                  <a:srgbClr val="000000"/>
                </a:solidFill>
                <a:uFill>
                  <a:solidFill>
                    <a:srgbClr val="ffffff"/>
                  </a:solidFill>
                </a:uFill>
                <a:latin typeface="Arial"/>
              </a:rPr>
              <a:t>Ou homophobe… </a:t>
            </a:r>
            <a:r>
              <a:rPr b="0" lang="fr-FR" sz="1200" spc="-1" strike="noStrike">
                <a:solidFill>
                  <a:srgbClr val="000000"/>
                </a:solidFill>
                <a:uFill>
                  <a:solidFill>
                    <a:srgbClr val="ffffff"/>
                  </a:solidFill>
                </a:uFill>
                <a:latin typeface="Arial"/>
              </a:rPr>
              <a:t>Federico Macheda, qui a connu son heure de gloire en marquant deux buts importants pour MU dans la course au titre en 2009, a eu moins de succès sur Twitter. Son insulte envers un supporter qui l’avait cherché -« Ferme ta gueule, stupide petit gay»- n’a pas plus à grand-monde l’an passé. L’Italien a eu beau plaidé la faute de frappe («guy» pour «gay») un autre de ses tweets l’a trahi pour de bon, dans lequel il invite le dit supporter à «prendre une bouteille et de se la fourrer dans le c…» Bilan, 10.000 euros d’amende, un compte Twitter fermé sur-le-champ et un départ vers Stuttgart. Dur.</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p:txBody>
      </p:sp>
      <p:sp>
        <p:nvSpPr>
          <p:cNvPr id="726"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9A0639B7-EEE3-46CA-8589-C0A9D7437BAC}"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7" name="PlaceHolder 1"/>
          <p:cNvSpPr>
            <a:spLocks noGrp="1"/>
          </p:cNvSpPr>
          <p:nvPr>
            <p:ph type="body"/>
          </p:nvPr>
        </p:nvSpPr>
        <p:spPr>
          <a:xfrm>
            <a:off x="679680" y="4716000"/>
            <a:ext cx="5437440" cy="4466880"/>
          </a:xfrm>
          <a:prstGeom prst="rect">
            <a:avLst/>
          </a:prstGeom>
        </p:spPr>
        <p:txBody>
          <a:bodyPr lIns="95400" rIns="95400" tIns="47880" bIns="47880"/>
          <a:p>
            <a:r>
              <a:rPr b="0" lang="fr-FR" sz="2000" spc="-1" strike="noStrike">
                <a:solidFill>
                  <a:srgbClr val="000000"/>
                </a:solidFill>
                <a:uFill>
                  <a:solidFill>
                    <a:srgbClr val="ffffff"/>
                  </a:solidFill>
                </a:uFill>
                <a:latin typeface="Arial"/>
              </a:rPr>
              <a:t>Débat :</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Arial"/>
              </a:rPr>
              <a:t>Si vous deviez envoyer ce post Facebook par la poste … avec ou sans enveloppe ?</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pPr marL="216000" indent="-215640">
              <a:lnSpc>
                <a:spcPct val="100000"/>
              </a:lnSpc>
            </a:pPr>
            <a:r>
              <a:rPr b="1" lang="fr-FR" sz="2000" spc="-1" strike="noStrike">
                <a:solidFill>
                  <a:srgbClr val="000000"/>
                </a:solidFill>
                <a:uFill>
                  <a:solidFill>
                    <a:srgbClr val="ffffff"/>
                  </a:solidFill>
                </a:uFill>
                <a:latin typeface="Arial"/>
              </a:rPr>
              <a:t>[COMMENTAIRES]</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r>
              <a:rPr b="0" lang="fr-FR" sz="2000" spc="-1" strike="noStrike">
                <a:solidFill>
                  <a:srgbClr val="000000"/>
                </a:solidFill>
                <a:uFill>
                  <a:solidFill>
                    <a:srgbClr val="ffffff"/>
                  </a:solidFill>
                </a:uFill>
                <a:latin typeface="Arial"/>
              </a:rPr>
              <a:t>Pour aller plus loin que ces 10 conseils, le site CNIL jeunes propose des fiches méthodologiques afin d’expliquer des concepts clés : http://www.jeunes.cnil.fr/parents-profs/fiches-methodologiques/</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Créer un blog ou un site web</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S'inscrire sur un réseau social</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Communiquer sur les chats et les forums</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Vérifier les infos qui circulent sur vous sur Internet</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Bien utiliser Internet</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Comment sécuriser les informations contenues dans son téléphone portable</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Partager ses photos</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Surfer en toute sécurité</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Reconnaître les spams et les éviter</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Exercer ses droits</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Découvrir et effacer ses traces sur Internet</a:t>
            </a:r>
            <a:endParaRPr b="0" lang="fr-FR" sz="20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Effacer des informations me concernant sur un moteur de recherche</a:t>
            </a: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a:p>
            <a:pPr marL="216000" indent="-215640">
              <a:lnSpc>
                <a:spcPct val="100000"/>
              </a:lnSpc>
            </a:pPr>
            <a:endParaRPr b="0" lang="fr-FR" sz="2000" spc="-1" strike="noStrike">
              <a:solidFill>
                <a:srgbClr val="000000"/>
              </a:solidFill>
              <a:uFill>
                <a:solidFill>
                  <a:srgbClr val="ffffff"/>
                </a:solidFill>
              </a:uFill>
              <a:latin typeface="Arial"/>
            </a:endParaRPr>
          </a:p>
        </p:txBody>
      </p:sp>
      <p:sp>
        <p:nvSpPr>
          <p:cNvPr id="728" name="CustomShape 2"/>
          <p:cNvSpPr/>
          <p:nvPr/>
        </p:nvSpPr>
        <p:spPr>
          <a:xfrm>
            <a:off x="3850560" y="9430200"/>
            <a:ext cx="2944800" cy="495720"/>
          </a:xfrm>
          <a:prstGeom prst="rect">
            <a:avLst/>
          </a:prstGeom>
          <a:noFill/>
          <a:ln>
            <a:noFill/>
          </a:ln>
        </p:spPr>
        <p:style>
          <a:lnRef idx="0"/>
          <a:fillRef idx="0"/>
          <a:effectRef idx="0"/>
          <a:fontRef idx="minor"/>
        </p:style>
        <p:txBody>
          <a:bodyPr lIns="95400" rIns="95400" tIns="47880" bIns="47880" anchor="b"/>
          <a:p>
            <a:pPr algn="r">
              <a:lnSpc>
                <a:spcPct val="100000"/>
              </a:lnSpc>
            </a:pPr>
            <a:fld id="{F3936F74-6319-4D44-BD41-2BEBE0FC8E61}" type="slidenum">
              <a:rPr b="0" lang="fr-FR" sz="1300" spc="-1" strike="noStrike">
                <a:solidFill>
                  <a:srgbClr val="000000"/>
                </a:solidFill>
                <a:uFill>
                  <a:solidFill>
                    <a:srgbClr val="ffffff"/>
                  </a:solidFill>
                </a:uFill>
                <a:latin typeface="+mn-lt"/>
                <a:ea typeface="+mn-ea"/>
              </a:rPr>
              <a:t>&lt;numéro&gt;</a:t>
            </a:fld>
            <a:endParaRPr b="0" lang="fr-FR" sz="18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35" name="PlaceHolder 5"/>
          <p:cNvSpPr>
            <a:spLocks noGrp="1"/>
          </p:cNvSpPr>
          <p:nvPr>
            <p:ph type="body"/>
          </p:nvPr>
        </p:nvSpPr>
        <p:spPr>
          <a:xfrm>
            <a:off x="6022080" y="368208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37" name="PlaceHolder 7"/>
          <p:cNvSpPr>
            <a:spLocks noGrp="1"/>
          </p:cNvSpPr>
          <p:nvPr>
            <p:ph type="body"/>
          </p:nvPr>
        </p:nvSpPr>
        <p:spPr>
          <a:xfrm>
            <a:off x="457200" y="368208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51" name="PlaceHolder 3"/>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52" name="PlaceHolder 4"/>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67"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68" name="PlaceHolder 5"/>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73" name="PlaceHolder 5"/>
          <p:cNvSpPr>
            <a:spLocks noGrp="1"/>
          </p:cNvSpPr>
          <p:nvPr>
            <p:ph type="body"/>
          </p:nvPr>
        </p:nvSpPr>
        <p:spPr>
          <a:xfrm>
            <a:off x="6022080" y="368208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75" name="PlaceHolder 7"/>
          <p:cNvSpPr>
            <a:spLocks noGrp="1"/>
          </p:cNvSpPr>
          <p:nvPr>
            <p:ph type="body"/>
          </p:nvPr>
        </p:nvSpPr>
        <p:spPr>
          <a:xfrm>
            <a:off x="457200" y="368208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89" name="PlaceHolder 3"/>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90" name="PlaceHolder 4"/>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05"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06" name="PlaceHolder 5"/>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11" name="PlaceHolder 5"/>
          <p:cNvSpPr>
            <a:spLocks noGrp="1"/>
          </p:cNvSpPr>
          <p:nvPr>
            <p:ph type="body"/>
          </p:nvPr>
        </p:nvSpPr>
        <p:spPr>
          <a:xfrm>
            <a:off x="6022080" y="368208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13" name="PlaceHolder 7"/>
          <p:cNvSpPr>
            <a:spLocks noGrp="1"/>
          </p:cNvSpPr>
          <p:nvPr>
            <p:ph type="body"/>
          </p:nvPr>
        </p:nvSpPr>
        <p:spPr>
          <a:xfrm>
            <a:off x="457200" y="368208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1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19" name="PlaceHolder 2"/>
          <p:cNvSpPr>
            <a:spLocks noGrp="1"/>
          </p:cNvSpPr>
          <p:nvPr>
            <p:ph type="body"/>
          </p:nvPr>
        </p:nvSpPr>
        <p:spPr>
          <a:xfrm>
            <a:off x="457200" y="1604520"/>
            <a:ext cx="822924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21"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22" name="PlaceHolder 3"/>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26"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27" name="PlaceHolder 3"/>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28" name="PlaceHolder 4"/>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30"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31"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32"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34"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35"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36" name="PlaceHolder 4"/>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38" name="PlaceHolder 2"/>
          <p:cNvSpPr>
            <a:spLocks noGrp="1"/>
          </p:cNvSpPr>
          <p:nvPr>
            <p:ph type="body"/>
          </p:nvPr>
        </p:nvSpPr>
        <p:spPr>
          <a:xfrm>
            <a:off x="457200" y="160452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39" name="PlaceHolder 3"/>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41"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42"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43"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44" name="PlaceHolder 5"/>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46" name="PlaceHolder 2"/>
          <p:cNvSpPr>
            <a:spLocks noGrp="1"/>
          </p:cNvSpPr>
          <p:nvPr>
            <p:ph type="body"/>
          </p:nvPr>
        </p:nvSpPr>
        <p:spPr>
          <a:xfrm>
            <a:off x="457200" y="160452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47" name="PlaceHolder 3"/>
          <p:cNvSpPr>
            <a:spLocks noGrp="1"/>
          </p:cNvSpPr>
          <p:nvPr>
            <p:ph type="body"/>
          </p:nvPr>
        </p:nvSpPr>
        <p:spPr>
          <a:xfrm>
            <a:off x="3239640" y="160452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48" name="PlaceHolder 4"/>
          <p:cNvSpPr>
            <a:spLocks noGrp="1"/>
          </p:cNvSpPr>
          <p:nvPr>
            <p:ph type="body"/>
          </p:nvPr>
        </p:nvSpPr>
        <p:spPr>
          <a:xfrm>
            <a:off x="6022080" y="160452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49" name="PlaceHolder 5"/>
          <p:cNvSpPr>
            <a:spLocks noGrp="1"/>
          </p:cNvSpPr>
          <p:nvPr>
            <p:ph type="body"/>
          </p:nvPr>
        </p:nvSpPr>
        <p:spPr>
          <a:xfrm>
            <a:off x="6022080" y="368208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50" name="PlaceHolder 6"/>
          <p:cNvSpPr>
            <a:spLocks noGrp="1"/>
          </p:cNvSpPr>
          <p:nvPr>
            <p:ph type="body"/>
          </p:nvPr>
        </p:nvSpPr>
        <p:spPr>
          <a:xfrm>
            <a:off x="3239640" y="368208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51" name="PlaceHolder 7"/>
          <p:cNvSpPr>
            <a:spLocks noGrp="1"/>
          </p:cNvSpPr>
          <p:nvPr>
            <p:ph type="body"/>
          </p:nvPr>
        </p:nvSpPr>
        <p:spPr>
          <a:xfrm>
            <a:off x="457200" y="3682080"/>
            <a:ext cx="26496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p>
            <a:endParaRPr b="0" lang="fr-FR"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67640" y="324360"/>
            <a:ext cx="7771680" cy="575280"/>
          </a:xfrm>
          <a:prstGeom prst="rect">
            <a:avLst/>
          </a:prstGeom>
        </p:spPr>
        <p:txBody>
          <a:bodyPr lIns="0" rIns="0" tIns="0" bIns="0" anchor="ctr"/>
          <a:p>
            <a:r>
              <a:rPr b="0" lang="fr-FR" sz="1800" spc="-1" strike="noStrike">
                <a:solidFill>
                  <a:srgbClr val="000000"/>
                </a:solidFill>
                <a:uFill>
                  <a:solidFill>
                    <a:srgbClr val="ffffff"/>
                  </a:solidFill>
                </a:uFill>
                <a:latin typeface="Arial"/>
              </a:rPr>
              <a:t>Cliquez pour éditer le format du texte-titre</a:t>
            </a:r>
            <a:endParaRPr b="0" lang="fr-FR" sz="18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p>
            <a:pPr marL="432000" indent="-324000">
              <a:spcBef>
                <a:spcPts val="1417"/>
              </a:spcBef>
              <a:buClr>
                <a:srgbClr val="000000"/>
              </a:buClr>
              <a:buSzPct val="45000"/>
              <a:buFont typeface="Wingdings" charset="2"/>
              <a:buChar char=""/>
            </a:pPr>
            <a:r>
              <a:rPr b="0" lang="fr-FR" sz="3200" spc="-1" strike="noStrike">
                <a:solidFill>
                  <a:srgbClr val="000000"/>
                </a:solidFill>
                <a:uFill>
                  <a:solidFill>
                    <a:srgbClr val="ffffff"/>
                  </a:solidFill>
                </a:uFill>
                <a:latin typeface="Arial"/>
              </a:rPr>
              <a:t>Cliquez pour éditer le format du plan de texte</a:t>
            </a:r>
            <a:endParaRPr b="0" lang="fr-FR"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uFill>
                  <a:solidFill>
                    <a:srgbClr val="ffffff"/>
                  </a:solidFill>
                </a:uFill>
                <a:latin typeface="Arial"/>
              </a:rPr>
              <a:t>Second niveau de plan</a:t>
            </a:r>
            <a:endParaRPr b="0" lang="fr-FR"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uFill>
                  <a:solidFill>
                    <a:srgbClr val="ffffff"/>
                  </a:solidFill>
                </a:uFill>
                <a:latin typeface="Arial"/>
              </a:rPr>
              <a:t>Troisième niveau de plan</a:t>
            </a:r>
            <a:endParaRPr b="0" lang="fr-FR"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uFill>
                  <a:solidFill>
                    <a:srgbClr val="ffffff"/>
                  </a:solidFill>
                </a:uFill>
                <a:latin typeface="Arial"/>
              </a:rPr>
              <a:t>Quatrième niveau de plan</a:t>
            </a:r>
            <a:endParaRPr b="0" lang="fr-FR"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Arial"/>
              </a:rPr>
              <a:t>Cinquième niveau de plan</a:t>
            </a:r>
            <a:endParaRPr b="0" lang="fr-FR"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Arial"/>
              </a:rPr>
              <a:t>Sixième niveau de plan</a:t>
            </a:r>
            <a:endParaRPr b="0" lang="fr-FR"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Arial"/>
              </a:rPr>
              <a:t>Septième niveau de plan</a:t>
            </a:r>
            <a:endParaRPr b="0" lang="fr-FR"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p>
            <a:pPr algn="ctr"/>
            <a:r>
              <a:rPr b="0" lang="fr-FR" sz="4400" spc="-1" strike="noStrike">
                <a:solidFill>
                  <a:srgbClr val="000000"/>
                </a:solidFill>
                <a:uFill>
                  <a:solidFill>
                    <a:srgbClr val="ffffff"/>
                  </a:solidFill>
                </a:uFill>
                <a:latin typeface="Arial"/>
              </a:rPr>
              <a:t>Cliquez pour éditer le format du texte-titre</a:t>
            </a:r>
            <a:endParaRPr b="0" lang="fr-FR" sz="4400" spc="-1" strike="noStrike">
              <a:solidFill>
                <a:srgbClr val="000000"/>
              </a:solidFill>
              <a:uFill>
                <a:solidFill>
                  <a:srgbClr val="ffffff"/>
                </a:solidFill>
              </a:uFill>
              <a:latin typeface="Arial"/>
            </a:endParaRPr>
          </a:p>
        </p:txBody>
      </p:sp>
      <p:sp>
        <p:nvSpPr>
          <p:cNvPr id="39" name="PlaceHolder 2"/>
          <p:cNvSpPr>
            <a:spLocks noGrp="1"/>
          </p:cNvSpPr>
          <p:nvPr>
            <p:ph type="body"/>
          </p:nvPr>
        </p:nvSpPr>
        <p:spPr>
          <a:xfrm>
            <a:off x="457200" y="1604520"/>
            <a:ext cx="8229240" cy="3977280"/>
          </a:xfrm>
          <a:prstGeom prst="rect">
            <a:avLst/>
          </a:prstGeom>
        </p:spPr>
        <p:txBody>
          <a:bodyPr lIns="0" rIns="0" tIns="0" bIns="0"/>
          <a:p>
            <a:pPr marL="432000" indent="-324000">
              <a:spcBef>
                <a:spcPts val="1417"/>
              </a:spcBef>
              <a:buClr>
                <a:srgbClr val="000000"/>
              </a:buClr>
              <a:buSzPct val="45000"/>
              <a:buFont typeface="Wingdings" charset="2"/>
              <a:buChar char=""/>
            </a:pPr>
            <a:r>
              <a:rPr b="0" lang="fr-FR" sz="3200" spc="-1" strike="noStrike">
                <a:solidFill>
                  <a:srgbClr val="000000"/>
                </a:solidFill>
                <a:uFill>
                  <a:solidFill>
                    <a:srgbClr val="ffffff"/>
                  </a:solidFill>
                </a:uFill>
                <a:latin typeface="Arial"/>
              </a:rPr>
              <a:t>Cliquez pour éditer le format du plan de texte</a:t>
            </a:r>
            <a:endParaRPr b="0" lang="fr-FR"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uFill>
                  <a:solidFill>
                    <a:srgbClr val="ffffff"/>
                  </a:solidFill>
                </a:uFill>
                <a:latin typeface="Arial"/>
              </a:rPr>
              <a:t>Second niveau de plan</a:t>
            </a:r>
            <a:endParaRPr b="0" lang="fr-FR"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uFill>
                  <a:solidFill>
                    <a:srgbClr val="ffffff"/>
                  </a:solidFill>
                </a:uFill>
                <a:latin typeface="Arial"/>
              </a:rPr>
              <a:t>Troisième niveau de plan</a:t>
            </a:r>
            <a:endParaRPr b="0" lang="fr-FR"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uFill>
                  <a:solidFill>
                    <a:srgbClr val="ffffff"/>
                  </a:solidFill>
                </a:uFill>
                <a:latin typeface="Arial"/>
              </a:rPr>
              <a:t>Quatrième niveau de plan</a:t>
            </a:r>
            <a:endParaRPr b="0" lang="fr-FR"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Arial"/>
              </a:rPr>
              <a:t>Cinquième niveau de plan</a:t>
            </a:r>
            <a:endParaRPr b="0" lang="fr-FR"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Arial"/>
              </a:rPr>
              <a:t>Sixième niveau de plan</a:t>
            </a:r>
            <a:endParaRPr b="0" lang="fr-FR"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Arial"/>
              </a:rPr>
              <a:t>Septième niveau de plan</a:t>
            </a:r>
            <a:endParaRPr b="0" lang="fr-FR"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rIns="0" tIns="0" bIns="0" anchor="ctr"/>
          <a:p>
            <a:pPr algn="ctr"/>
            <a:r>
              <a:rPr b="0" lang="fr-FR" sz="4400" spc="-1" strike="noStrike">
                <a:solidFill>
                  <a:srgbClr val="000000"/>
                </a:solidFill>
                <a:uFill>
                  <a:solidFill>
                    <a:srgbClr val="ffffff"/>
                  </a:solidFill>
                </a:uFill>
                <a:latin typeface="Arial"/>
              </a:rPr>
              <a:t>Cliquez pour éditer le format du texte-titre</a:t>
            </a:r>
            <a:endParaRPr b="0" lang="fr-FR" sz="4400" spc="-1" strike="noStrike">
              <a:solidFill>
                <a:srgbClr val="000000"/>
              </a:solidFill>
              <a:uFill>
                <a:solidFill>
                  <a:srgbClr val="ffffff"/>
                </a:solidFill>
              </a:uFill>
              <a:latin typeface="Arial"/>
            </a:endParaRPr>
          </a:p>
        </p:txBody>
      </p:sp>
      <p:sp>
        <p:nvSpPr>
          <p:cNvPr id="77" name="PlaceHolder 2"/>
          <p:cNvSpPr>
            <a:spLocks noGrp="1"/>
          </p:cNvSpPr>
          <p:nvPr>
            <p:ph type="body"/>
          </p:nvPr>
        </p:nvSpPr>
        <p:spPr>
          <a:xfrm>
            <a:off x="457200" y="1604520"/>
            <a:ext cx="8229240" cy="3977280"/>
          </a:xfrm>
          <a:prstGeom prst="rect">
            <a:avLst/>
          </a:prstGeom>
        </p:spPr>
        <p:txBody>
          <a:bodyPr lIns="0" rIns="0" tIns="0" bIns="0"/>
          <a:p>
            <a:pPr marL="432000" indent="-324000">
              <a:spcBef>
                <a:spcPts val="1417"/>
              </a:spcBef>
              <a:buClr>
                <a:srgbClr val="000000"/>
              </a:buClr>
              <a:buSzPct val="45000"/>
              <a:buFont typeface="Wingdings" charset="2"/>
              <a:buChar char=""/>
            </a:pPr>
            <a:r>
              <a:rPr b="0" lang="fr-FR" sz="3200" spc="-1" strike="noStrike">
                <a:solidFill>
                  <a:srgbClr val="000000"/>
                </a:solidFill>
                <a:uFill>
                  <a:solidFill>
                    <a:srgbClr val="ffffff"/>
                  </a:solidFill>
                </a:uFill>
                <a:latin typeface="Arial"/>
              </a:rPr>
              <a:t>Cliquez pour éditer le format du plan de texte</a:t>
            </a:r>
            <a:endParaRPr b="0" lang="fr-FR"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uFill>
                  <a:solidFill>
                    <a:srgbClr val="ffffff"/>
                  </a:solidFill>
                </a:uFill>
                <a:latin typeface="Arial"/>
              </a:rPr>
              <a:t>Second niveau de plan</a:t>
            </a:r>
            <a:endParaRPr b="0" lang="fr-FR"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uFill>
                  <a:solidFill>
                    <a:srgbClr val="ffffff"/>
                  </a:solidFill>
                </a:uFill>
                <a:latin typeface="Arial"/>
              </a:rPr>
              <a:t>Troisième niveau de plan</a:t>
            </a:r>
            <a:endParaRPr b="0" lang="fr-FR"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uFill>
                  <a:solidFill>
                    <a:srgbClr val="ffffff"/>
                  </a:solidFill>
                </a:uFill>
                <a:latin typeface="Arial"/>
              </a:rPr>
              <a:t>Quatrième niveau de plan</a:t>
            </a:r>
            <a:endParaRPr b="0" lang="fr-FR"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Arial"/>
              </a:rPr>
              <a:t>Cinquième niveau de plan</a:t>
            </a:r>
            <a:endParaRPr b="0" lang="fr-FR"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Arial"/>
              </a:rPr>
              <a:t>Sixième niveau de plan</a:t>
            </a:r>
            <a:endParaRPr b="0" lang="fr-FR"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Arial"/>
              </a:rPr>
              <a:t>Septième niveau de plan</a:t>
            </a:r>
            <a:endParaRPr b="0" lang="fr-FR"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rIns="0" tIns="0" bIns="0" anchor="ctr"/>
          <a:p>
            <a:pPr algn="ctr"/>
            <a:r>
              <a:rPr b="0" lang="fr-FR" sz="4400" spc="-1" strike="noStrike">
                <a:solidFill>
                  <a:srgbClr val="000000"/>
                </a:solidFill>
                <a:uFill>
                  <a:solidFill>
                    <a:srgbClr val="ffffff"/>
                  </a:solidFill>
                </a:uFill>
                <a:latin typeface="Arial"/>
              </a:rPr>
              <a:t>Cliquez pour éditer le format du texte-titre</a:t>
            </a:r>
            <a:endParaRPr b="0" lang="fr-FR" sz="4400" spc="-1" strike="noStrike">
              <a:solidFill>
                <a:srgbClr val="000000"/>
              </a:solidFill>
              <a:uFill>
                <a:solidFill>
                  <a:srgbClr val="ffffff"/>
                </a:solidFill>
              </a:uFill>
              <a:latin typeface="Arial"/>
            </a:endParaRPr>
          </a:p>
        </p:txBody>
      </p:sp>
      <p:sp>
        <p:nvSpPr>
          <p:cNvPr id="115" name="PlaceHolder 2"/>
          <p:cNvSpPr>
            <a:spLocks noGrp="1"/>
          </p:cNvSpPr>
          <p:nvPr>
            <p:ph type="body"/>
          </p:nvPr>
        </p:nvSpPr>
        <p:spPr>
          <a:xfrm>
            <a:off x="457200" y="1604520"/>
            <a:ext cx="8229240" cy="3977280"/>
          </a:xfrm>
          <a:prstGeom prst="rect">
            <a:avLst/>
          </a:prstGeom>
        </p:spPr>
        <p:txBody>
          <a:bodyPr lIns="0" rIns="0" tIns="0" bIns="0"/>
          <a:p>
            <a:pPr marL="432000" indent="-324000">
              <a:spcBef>
                <a:spcPts val="1417"/>
              </a:spcBef>
              <a:buClr>
                <a:srgbClr val="000000"/>
              </a:buClr>
              <a:buSzPct val="45000"/>
              <a:buFont typeface="Wingdings" charset="2"/>
              <a:buChar char=""/>
            </a:pPr>
            <a:r>
              <a:rPr b="0" lang="fr-FR" sz="3200" spc="-1" strike="noStrike">
                <a:solidFill>
                  <a:srgbClr val="000000"/>
                </a:solidFill>
                <a:uFill>
                  <a:solidFill>
                    <a:srgbClr val="ffffff"/>
                  </a:solidFill>
                </a:uFill>
                <a:latin typeface="Arial"/>
              </a:rPr>
              <a:t>Cliquez pour éditer le format du plan de texte</a:t>
            </a:r>
            <a:endParaRPr b="0" lang="fr-FR"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uFill>
                  <a:solidFill>
                    <a:srgbClr val="ffffff"/>
                  </a:solidFill>
                </a:uFill>
                <a:latin typeface="Arial"/>
              </a:rPr>
              <a:t>Second niveau de plan</a:t>
            </a:r>
            <a:endParaRPr b="0" lang="fr-FR"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uFill>
                  <a:solidFill>
                    <a:srgbClr val="ffffff"/>
                  </a:solidFill>
                </a:uFill>
                <a:latin typeface="Arial"/>
              </a:rPr>
              <a:t>Troisième niveau de plan</a:t>
            </a:r>
            <a:endParaRPr b="0" lang="fr-FR"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uFill>
                  <a:solidFill>
                    <a:srgbClr val="ffffff"/>
                  </a:solidFill>
                </a:uFill>
                <a:latin typeface="Arial"/>
              </a:rPr>
              <a:t>Quatrième niveau de plan</a:t>
            </a:r>
            <a:endParaRPr b="0" lang="fr-FR"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Arial"/>
              </a:rPr>
              <a:t>Cinquième niveau de plan</a:t>
            </a:r>
            <a:endParaRPr b="0" lang="fr-FR"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Arial"/>
              </a:rPr>
              <a:t>Sixième niveau de plan</a:t>
            </a:r>
            <a:endParaRPr b="0" lang="fr-FR"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Arial"/>
              </a:rPr>
              <a:t>Septième niveau de plan</a:t>
            </a:r>
            <a:endParaRPr b="0" lang="fr-FR"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3.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hyperlink" Target="https://www.facebook.com/settings?tab=timeline" TargetMode="External"/><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slideLayout" Target="../slideLayouts/slideLayout13.xml"/><Relationship Id="rId11"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hyperlink" Target="https://www.facebook.com/settings?tab=timeline" TargetMode="External"/><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slideLayout" Target="../slideLayouts/slideLayout13.xml"/><Relationship Id="rId11"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hyperlink" Target="http://www.cnil.fr/documentation/fiches-pratiques/fiche/article/piratage-de-ses-comptes-sociaux-prevenir-reperer-et-reagir/" TargetMode="External"/><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0.png"/><Relationship Id="rId9" Type="http://schemas.openxmlformats.org/officeDocument/2006/relationships/slideLayout" Target="../slideLayouts/slideLayout13.xml"/><Relationship Id="rId10"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hyperlink" Target="http://www.ssi.gouv.fr/administration/precautions-elementaires/calculer-la-force-dun-mot-de-passe/" TargetMode="External"/><Relationship Id="rId7" Type="http://schemas.openxmlformats.org/officeDocument/2006/relationships/hyperlink" Target="http://www.ssi.gouv.fr/administration/precautions-elementaires/calculer-la-force-dun-mot-de-passe/" TargetMode="External"/><Relationship Id="rId8" Type="http://schemas.openxmlformats.org/officeDocument/2006/relationships/image" Target="../media/image66.jpeg"/><Relationship Id="rId9" Type="http://schemas.openxmlformats.org/officeDocument/2006/relationships/slideLayout" Target="../slideLayouts/slideLayout13.xml"/><Relationship Id="rId10"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67.png"/><Relationship Id="rId2" Type="http://schemas.openxmlformats.org/officeDocument/2006/relationships/image" Target="../media/image68.png"/><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hyperlink" Target="https://www.google.fr/alerts" TargetMode="External"/><Relationship Id="rId6" Type="http://schemas.openxmlformats.org/officeDocument/2006/relationships/image" Target="../media/image71.png"/><Relationship Id="rId7" Type="http://schemas.openxmlformats.org/officeDocument/2006/relationships/image" Target="../media/image72.png"/><Relationship Id="rId8" Type="http://schemas.openxmlformats.org/officeDocument/2006/relationships/image" Target="../media/image73.png"/><Relationship Id="rId9" Type="http://schemas.openxmlformats.org/officeDocument/2006/relationships/slideLayout" Target="../slideLayouts/slideLayout13.xml"/><Relationship Id="rId10"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image" Target="../media/image75.png"/><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slideLayout" Target="../slideLayouts/slideLayout13.xml"/><Relationship Id="rId7"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79.png"/><Relationship Id="rId2" Type="http://schemas.openxmlformats.org/officeDocument/2006/relationships/image" Target="../media/image80.png"/><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3.png"/><Relationship Id="rId6" Type="http://schemas.openxmlformats.org/officeDocument/2006/relationships/hyperlink" Target="http://www.gunof.net/" TargetMode="External"/><Relationship Id="rId7" Type="http://schemas.openxmlformats.org/officeDocument/2006/relationships/image" Target="../media/image84.jpeg"/><Relationship Id="rId8" Type="http://schemas.openxmlformats.org/officeDocument/2006/relationships/image" Target="../media/image85.jpeg"/><Relationship Id="rId9" Type="http://schemas.openxmlformats.org/officeDocument/2006/relationships/image" Target="../media/image86.jpeg"/><Relationship Id="rId10" Type="http://schemas.openxmlformats.org/officeDocument/2006/relationships/image" Target="../media/image87.jpeg"/><Relationship Id="rId11" Type="http://schemas.openxmlformats.org/officeDocument/2006/relationships/image" Target="../media/image88.jpeg"/><Relationship Id="rId12" Type="http://schemas.openxmlformats.org/officeDocument/2006/relationships/slideLayout" Target="../slideLayouts/slideLayout13.xml"/><Relationship Id="rId1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89.png"/><Relationship Id="rId2" Type="http://schemas.openxmlformats.org/officeDocument/2006/relationships/image" Target="../media/image90.png"/><Relationship Id="rId3" Type="http://schemas.openxmlformats.org/officeDocument/2006/relationships/image" Target="../media/image91.png"/><Relationship Id="rId4" Type="http://schemas.openxmlformats.org/officeDocument/2006/relationships/image" Target="../media/image92.png"/><Relationship Id="rId5" Type="http://schemas.openxmlformats.org/officeDocument/2006/relationships/image" Target="../media/image93.png"/><Relationship Id="rId6" Type="http://schemas.openxmlformats.org/officeDocument/2006/relationships/image" Target="../media/image94.jpeg"/><Relationship Id="rId7" Type="http://schemas.openxmlformats.org/officeDocument/2006/relationships/image" Target="../media/image95.png"/><Relationship Id="rId8" Type="http://schemas.openxmlformats.org/officeDocument/2006/relationships/image" Target="../media/image96.png"/><Relationship Id="rId9" Type="http://schemas.openxmlformats.org/officeDocument/2006/relationships/slideLayout" Target="../slideLayouts/slideLayout13.xml"/><Relationship Id="rId10"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97.png"/><Relationship Id="rId2" Type="http://schemas.openxmlformats.org/officeDocument/2006/relationships/image" Target="../media/image98.png"/><Relationship Id="rId3" Type="http://schemas.openxmlformats.org/officeDocument/2006/relationships/image" Target="../media/image99.png"/><Relationship Id="rId4" Type="http://schemas.openxmlformats.org/officeDocument/2006/relationships/image" Target="../media/image100.png"/><Relationship Id="rId5" Type="http://schemas.openxmlformats.org/officeDocument/2006/relationships/image" Target="../media/image101.png"/><Relationship Id="rId6" Type="http://schemas.openxmlformats.org/officeDocument/2006/relationships/slideLayout" Target="../slideLayouts/slideLayout13.xml"/><Relationship Id="rId7"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02.png"/><Relationship Id="rId2" Type="http://schemas.openxmlformats.org/officeDocument/2006/relationships/image" Target="../media/image103.png"/><Relationship Id="rId3" Type="http://schemas.openxmlformats.org/officeDocument/2006/relationships/slideLayout" Target="../slideLayouts/slideLayout13.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04.png"/><Relationship Id="rId2" Type="http://schemas.openxmlformats.org/officeDocument/2006/relationships/image" Target="../media/image105.png"/><Relationship Id="rId3" Type="http://schemas.openxmlformats.org/officeDocument/2006/relationships/image" Target="../media/image106.png"/><Relationship Id="rId4" Type="http://schemas.openxmlformats.org/officeDocument/2006/relationships/image" Target="../media/image107.png"/><Relationship Id="rId5" Type="http://schemas.openxmlformats.org/officeDocument/2006/relationships/image" Target="../media/image108.png"/><Relationship Id="rId6" Type="http://schemas.openxmlformats.org/officeDocument/2006/relationships/image" Target="../media/image109.png"/><Relationship Id="rId7" Type="http://schemas.openxmlformats.org/officeDocument/2006/relationships/image" Target="../media/image110.png"/><Relationship Id="rId8" Type="http://schemas.openxmlformats.org/officeDocument/2006/relationships/image" Target="../media/image111.png"/><Relationship Id="rId9" Type="http://schemas.openxmlformats.org/officeDocument/2006/relationships/slideLayout" Target="../slideLayouts/slideLayout3.xml"/><Relationship Id="rId10"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12.png"/><Relationship Id="rId2" Type="http://schemas.openxmlformats.org/officeDocument/2006/relationships/image" Target="../media/image113.png"/><Relationship Id="rId3" Type="http://schemas.openxmlformats.org/officeDocument/2006/relationships/image" Target="../media/image114.jpeg"/><Relationship Id="rId4" Type="http://schemas.openxmlformats.org/officeDocument/2006/relationships/image" Target="../media/image115.png"/><Relationship Id="rId5" Type="http://schemas.openxmlformats.org/officeDocument/2006/relationships/slideLayout" Target="../slideLayouts/slideLayout3.xml"/><Relationship Id="rId6"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116.png"/><Relationship Id="rId2" Type="http://schemas.openxmlformats.org/officeDocument/2006/relationships/image" Target="../media/image117.png"/><Relationship Id="rId3" Type="http://schemas.openxmlformats.org/officeDocument/2006/relationships/image" Target="../media/image118.png"/><Relationship Id="rId4" Type="http://schemas.openxmlformats.org/officeDocument/2006/relationships/image" Target="../media/image119.png"/><Relationship Id="rId5" Type="http://schemas.openxmlformats.org/officeDocument/2006/relationships/image" Target="../media/image120.png"/><Relationship Id="rId6" Type="http://schemas.openxmlformats.org/officeDocument/2006/relationships/slideLayout" Target="../slideLayouts/slideLayout3.xml"/><Relationship Id="rId7"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123.png"/><Relationship Id="rId2" Type="http://schemas.openxmlformats.org/officeDocument/2006/relationships/image" Target="../media/image124.png"/><Relationship Id="rId3" Type="http://schemas.openxmlformats.org/officeDocument/2006/relationships/image" Target="../media/image125.png"/><Relationship Id="rId4" Type="http://schemas.openxmlformats.org/officeDocument/2006/relationships/image" Target="../media/image126.png"/><Relationship Id="rId5" Type="http://schemas.openxmlformats.org/officeDocument/2006/relationships/image" Target="../media/image127.png"/><Relationship Id="rId6" Type="http://schemas.openxmlformats.org/officeDocument/2006/relationships/image" Target="../media/image128.jpeg"/><Relationship Id="rId7" Type="http://schemas.openxmlformats.org/officeDocument/2006/relationships/image" Target="../media/image129.jpeg"/><Relationship Id="rId8" Type="http://schemas.openxmlformats.org/officeDocument/2006/relationships/image" Target="../media/image130.jpeg"/><Relationship Id="rId9" Type="http://schemas.openxmlformats.org/officeDocument/2006/relationships/image" Target="../media/image131.jpeg"/><Relationship Id="rId10" Type="http://schemas.openxmlformats.org/officeDocument/2006/relationships/image" Target="../media/image132.png"/><Relationship Id="rId11" Type="http://schemas.openxmlformats.org/officeDocument/2006/relationships/image" Target="../media/image133.jpeg"/><Relationship Id="rId12" Type="http://schemas.openxmlformats.org/officeDocument/2006/relationships/hyperlink" Target="http://www.gunof.net/" TargetMode="External"/><Relationship Id="rId13" Type="http://schemas.openxmlformats.org/officeDocument/2006/relationships/slideLayout" Target="../slideLayouts/slideLayout3.xml"/><Relationship Id="rId14"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134.png"/><Relationship Id="rId2" Type="http://schemas.openxmlformats.org/officeDocument/2006/relationships/image" Target="../media/image135.png"/><Relationship Id="rId3" Type="http://schemas.openxmlformats.org/officeDocument/2006/relationships/image" Target="../media/image136.png"/><Relationship Id="rId4" Type="http://schemas.openxmlformats.org/officeDocument/2006/relationships/image" Target="../media/image137.png"/><Relationship Id="rId5" Type="http://schemas.openxmlformats.org/officeDocument/2006/relationships/image" Target="../media/image138.png"/><Relationship Id="rId6" Type="http://schemas.openxmlformats.org/officeDocument/2006/relationships/image" Target="../media/image139.png"/><Relationship Id="rId7" Type="http://schemas.openxmlformats.org/officeDocument/2006/relationships/image" Target="../media/image140.png"/><Relationship Id="rId8" Type="http://schemas.openxmlformats.org/officeDocument/2006/relationships/image" Target="../media/image141.png"/><Relationship Id="rId9" Type="http://schemas.openxmlformats.org/officeDocument/2006/relationships/image" Target="../media/image142.png"/><Relationship Id="rId10" Type="http://schemas.openxmlformats.org/officeDocument/2006/relationships/slideLayout" Target="../slideLayouts/slideLayout3.xml"/><Relationship Id="rId11"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43.png"/><Relationship Id="rId2" Type="http://schemas.openxmlformats.org/officeDocument/2006/relationships/image" Target="../media/image144.png"/><Relationship Id="rId3" Type="http://schemas.openxmlformats.org/officeDocument/2006/relationships/image" Target="../media/image145.png"/><Relationship Id="rId4" Type="http://schemas.openxmlformats.org/officeDocument/2006/relationships/image" Target="../media/image146.png"/><Relationship Id="rId5" Type="http://schemas.openxmlformats.org/officeDocument/2006/relationships/image" Target="../media/image147.png"/><Relationship Id="rId6" Type="http://schemas.openxmlformats.org/officeDocument/2006/relationships/slideLayout" Target="../slideLayouts/slideLayout3.xml"/><Relationship Id="rId7"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148.png"/><Relationship Id="rId2" Type="http://schemas.openxmlformats.org/officeDocument/2006/relationships/image" Target="../media/image149.png"/><Relationship Id="rId3" Type="http://schemas.openxmlformats.org/officeDocument/2006/relationships/image" Target="../media/image150.png"/><Relationship Id="rId4" Type="http://schemas.openxmlformats.org/officeDocument/2006/relationships/image" Target="../media/image151.png"/><Relationship Id="rId5" Type="http://schemas.openxmlformats.org/officeDocument/2006/relationships/image" Target="../media/image152.png"/><Relationship Id="rId6" Type="http://schemas.openxmlformats.org/officeDocument/2006/relationships/image" Target="../media/image153.png"/><Relationship Id="rId7" Type="http://schemas.openxmlformats.org/officeDocument/2006/relationships/image" Target="../media/image154.png"/><Relationship Id="rId8" Type="http://schemas.openxmlformats.org/officeDocument/2006/relationships/image" Target="../media/image155.png"/><Relationship Id="rId9" Type="http://schemas.openxmlformats.org/officeDocument/2006/relationships/image" Target="../media/image156.png"/><Relationship Id="rId10" Type="http://schemas.openxmlformats.org/officeDocument/2006/relationships/image" Target="../media/image157.jpeg"/><Relationship Id="rId11" Type="http://schemas.openxmlformats.org/officeDocument/2006/relationships/slideLayout" Target="../slideLayouts/slideLayout3.xml"/><Relationship Id="rId1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158.png"/><Relationship Id="rId2" Type="http://schemas.openxmlformats.org/officeDocument/2006/relationships/slideLayout" Target="../slideLayouts/slideLayout3.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159.png"/><Relationship Id="rId2" Type="http://schemas.openxmlformats.org/officeDocument/2006/relationships/image" Target="../media/image160.png"/><Relationship Id="rId3"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jpeg"/><Relationship Id="rId6" Type="http://schemas.openxmlformats.org/officeDocument/2006/relationships/image" Target="../media/image166.jpe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3.xml"/><Relationship Id="rId10"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169.png"/><Relationship Id="rId2" Type="http://schemas.openxmlformats.org/officeDocument/2006/relationships/image" Target="../media/image170.png"/><Relationship Id="rId3" Type="http://schemas.openxmlformats.org/officeDocument/2006/relationships/image" Target="../media/image171.png"/><Relationship Id="rId4" Type="http://schemas.openxmlformats.org/officeDocument/2006/relationships/image" Target="../media/image172.png"/><Relationship Id="rId5" Type="http://schemas.openxmlformats.org/officeDocument/2006/relationships/image" Target="../media/image173.png"/><Relationship Id="rId6" Type="http://schemas.openxmlformats.org/officeDocument/2006/relationships/image" Target="../media/image174.png"/><Relationship Id="rId7" Type="http://schemas.openxmlformats.org/officeDocument/2006/relationships/slideLayout" Target="../slideLayouts/slideLayout3.xml"/><Relationship Id="rId8"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175.png"/><Relationship Id="rId2" Type="http://schemas.openxmlformats.org/officeDocument/2006/relationships/image" Target="../media/image176.png"/><Relationship Id="rId3" Type="http://schemas.openxmlformats.org/officeDocument/2006/relationships/image" Target="../media/image177.png"/><Relationship Id="rId4" Type="http://schemas.openxmlformats.org/officeDocument/2006/relationships/image" Target="../media/image178.png"/><Relationship Id="rId5" Type="http://schemas.openxmlformats.org/officeDocument/2006/relationships/image" Target="../media/image179.png"/><Relationship Id="rId6" Type="http://schemas.openxmlformats.org/officeDocument/2006/relationships/hyperlink" Target="http://www.netecoute.fr/" TargetMode="External"/><Relationship Id="rId7" Type="http://schemas.openxmlformats.org/officeDocument/2006/relationships/slideLayout" Target="../slideLayouts/slideLayout3.xml"/><Relationship Id="rId8"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180.png"/><Relationship Id="rId2" Type="http://schemas.openxmlformats.org/officeDocument/2006/relationships/image" Target="../media/image181.png"/><Relationship Id="rId3" Type="http://schemas.openxmlformats.org/officeDocument/2006/relationships/image" Target="../media/image182.png"/><Relationship Id="rId4" Type="http://schemas.openxmlformats.org/officeDocument/2006/relationships/image" Target="../media/image183.png"/><Relationship Id="rId5" Type="http://schemas.openxmlformats.org/officeDocument/2006/relationships/image" Target="../media/image184.png"/><Relationship Id="rId6" Type="http://schemas.openxmlformats.org/officeDocument/2006/relationships/hyperlink" Target="http://www.netecoute.fr/" TargetMode="External"/><Relationship Id="rId7" Type="http://schemas.openxmlformats.org/officeDocument/2006/relationships/hyperlink" Target="http://www.cnil.fr/vos-droits/les-courriers-pour-agir/" TargetMode="External"/><Relationship Id="rId8" Type="http://schemas.openxmlformats.org/officeDocument/2006/relationships/hyperlink" Target="http://www.cnil.fr/vos-droits/exercer-vos-droits/le-droit-au-dereferencement/" TargetMode="External"/><Relationship Id="rId9" Type="http://schemas.openxmlformats.org/officeDocument/2006/relationships/slideLayout" Target="../slideLayouts/slideLayout3.xml"/><Relationship Id="rId10"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hyperlink" Target="http://www.agircontreleharcelementalecole.gouv.fr/quest-ce-que-le-harcelement/le-cyberharcelement/" TargetMode="External"/><Relationship Id="rId2" Type="http://schemas.openxmlformats.org/officeDocument/2006/relationships/hyperlink" Target="http://www.cnil.fr/documentation/textes-fondateurs/loi78-17/" TargetMode="External"/><Relationship Id="rId3" Type="http://schemas.openxmlformats.org/officeDocument/2006/relationships/hyperlink" Target="http://www.cnil.fr/documentation/textes-fondateurs/loi78-17/" TargetMode="External"/><Relationship Id="rId4" Type="http://schemas.openxmlformats.org/officeDocument/2006/relationships/hyperlink" Target="http://www.cnil.fr/documentation/fiches-pratiques/fiche/article/lutilisation-de-limage-des-personnes/" TargetMode="External"/><Relationship Id="rId5" Type="http://schemas.openxmlformats.org/officeDocument/2006/relationships/hyperlink" Target="http://www.cnil.fr/documentation/fiches-pratiques/fiche/article/lutilisation-de-limage-des-personnes/" TargetMode="External"/><Relationship Id="rId6" Type="http://schemas.openxmlformats.org/officeDocument/2006/relationships/slideLayout" Target="../slideLayouts/slideLayout37.xml"/><Relationship Id="rId7"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185.png"/><Relationship Id="rId2" Type="http://schemas.openxmlformats.org/officeDocument/2006/relationships/image" Target="../media/image186.png"/><Relationship Id="rId3" Type="http://schemas.openxmlformats.org/officeDocument/2006/relationships/image" Target="../media/image187.png"/><Relationship Id="rId4" Type="http://schemas.openxmlformats.org/officeDocument/2006/relationships/image" Target="../media/image188.png"/><Relationship Id="rId5" Type="http://schemas.openxmlformats.org/officeDocument/2006/relationships/image" Target="../media/image189.png"/><Relationship Id="rId6" Type="http://schemas.openxmlformats.org/officeDocument/2006/relationships/image" Target="../media/image190.png"/><Relationship Id="rId7" Type="http://schemas.openxmlformats.org/officeDocument/2006/relationships/slideLayout" Target="../slideLayouts/slideLayout37.xml"/><Relationship Id="rId8"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slideLayout" Target="../slideLayouts/slideLayout25.xml"/><Relationship Id="rId6"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hyperlink" Target="http://www.20minutes.fr/sport/1131283-20130404-20130404-football-tweets-coute-cher-a-footballeurs" TargetMode="External"/><Relationship Id="rId2" Type="http://schemas.openxmlformats.org/officeDocument/2006/relationships/hyperlink" Target="http://www.20minutes.fr/sport/1131283-20130404-20130404-football-tweets-coute-cher-a-footballeurs" TargetMode="External"/><Relationship Id="rId3" Type="http://schemas.openxmlformats.org/officeDocument/2006/relationships/hyperlink" Target="http://www.20minutes.fr/sport/1131283-20130404-20130404-football-tweets-coute-cher-a-footballeurs" TargetMode="External"/><Relationship Id="rId4" Type="http://schemas.openxmlformats.org/officeDocument/2006/relationships/slideLayout" Target="../slideLayouts/slideLayout25.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slideLayout" Target="../slideLayouts/slideLayout25.xml"/><Relationship Id="rId6"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hyperlink" Target="http://rue89.nouvelobs.com/rue89-sport/2015/08/17/entre-boulettes-platitudes-les-footballeurs-crament-twitter-260755" TargetMode="External"/><Relationship Id="rId3" Type="http://schemas.openxmlformats.org/officeDocument/2006/relationships/hyperlink" Target="http://www.20minutes.fr/sport/1131283-20130404-20130404-football-tweets-coute-cher-a-footballeurs" TargetMode="External"/><Relationship Id="rId4" Type="http://schemas.openxmlformats.org/officeDocument/2006/relationships/hyperlink" Target="http://www.20minutes.fr/sport/1131283-20130404-20130404-football-tweets-coute-cher-a-footballeurs" TargetMode="External"/><Relationship Id="rId5" Type="http://schemas.openxmlformats.org/officeDocument/2006/relationships/hyperlink" Target="http://www.20minutes.fr/sport/1131283-20130404-20130404-football-tweets-coute-cher-a-footballeurs" TargetMode="External"/><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slideLayout" Target="../slideLayouts/slideLayout25.xml"/><Relationship Id="rId1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slideLayout" Target="../slideLayouts/slideLayout25.xml"/><Relationship Id="rId9"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hyperlink" Target="https://www.facebook.com/settings?tab=timeline" TargetMode="External"/><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slideLayout" Target="../slideLayouts/slideLayout13.xml"/><Relationship Id="rId11"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0" y="4028400"/>
            <a:ext cx="9143280" cy="1727280"/>
          </a:xfrm>
          <a:prstGeom prst="rect">
            <a:avLst/>
          </a:prstGeom>
          <a:solidFill>
            <a:srgbClr val="087aa7"/>
          </a:solidFill>
          <a:ln>
            <a:noFill/>
          </a:ln>
        </p:spPr>
        <p:style>
          <a:lnRef idx="2">
            <a:schemeClr val="accent1">
              <a:shade val="50000"/>
            </a:schemeClr>
          </a:lnRef>
          <a:fillRef idx="1">
            <a:schemeClr val="accent1"/>
          </a:fillRef>
          <a:effectRef idx="0">
            <a:schemeClr val="accent1"/>
          </a:effectRef>
          <a:fontRef idx="minor"/>
        </p:style>
      </p:sp>
      <p:pic>
        <p:nvPicPr>
          <p:cNvPr id="158" name="Image 3" descr=""/>
          <p:cNvPicPr/>
          <p:nvPr/>
        </p:nvPicPr>
        <p:blipFill>
          <a:blip r:embed="rId1"/>
          <a:stretch/>
        </p:blipFill>
        <p:spPr>
          <a:xfrm>
            <a:off x="0" y="0"/>
            <a:ext cx="9143280" cy="6857280"/>
          </a:xfrm>
          <a:prstGeom prst="rect">
            <a:avLst/>
          </a:prstGeom>
          <a:ln>
            <a:noFill/>
          </a:ln>
        </p:spPr>
      </p:pic>
      <p:pic>
        <p:nvPicPr>
          <p:cNvPr id="159" name="Image 4" descr=""/>
          <p:cNvPicPr/>
          <p:nvPr/>
        </p:nvPicPr>
        <p:blipFill>
          <a:blip r:embed="rId2"/>
          <a:stretch/>
        </p:blipFill>
        <p:spPr>
          <a:xfrm>
            <a:off x="0" y="0"/>
            <a:ext cx="9143280" cy="6857280"/>
          </a:xfrm>
          <a:prstGeom prst="rect">
            <a:avLst/>
          </a:prstGeom>
          <a:ln>
            <a:noFill/>
          </a:ln>
        </p:spPr>
      </p:pic>
      <p:pic>
        <p:nvPicPr>
          <p:cNvPr id="160" name="Image 6" descr=""/>
          <p:cNvPicPr/>
          <p:nvPr/>
        </p:nvPicPr>
        <p:blipFill>
          <a:blip r:embed="rId3"/>
          <a:stretch/>
        </p:blipFill>
        <p:spPr>
          <a:xfrm>
            <a:off x="-8280" y="27360"/>
            <a:ext cx="9143280" cy="6857280"/>
          </a:xfrm>
          <a:prstGeom prst="rect">
            <a:avLst/>
          </a:prstGeom>
          <a:ln>
            <a:noFill/>
          </a:ln>
        </p:spPr>
      </p:pic>
      <p:sp>
        <p:nvSpPr>
          <p:cNvPr id="161" name="CustomShape 2"/>
          <p:cNvSpPr/>
          <p:nvPr/>
        </p:nvSpPr>
        <p:spPr>
          <a:xfrm>
            <a:off x="1355040" y="4160160"/>
            <a:ext cx="6140520" cy="1552320"/>
          </a:xfrm>
          <a:prstGeom prst="rect">
            <a:avLst/>
          </a:prstGeom>
          <a:noFill/>
          <a:ln>
            <a:noFill/>
          </a:ln>
        </p:spPr>
        <p:style>
          <a:lnRef idx="0"/>
          <a:fillRef idx="0"/>
          <a:effectRef idx="0"/>
          <a:fontRef idx="minor"/>
        </p:style>
        <p:txBody>
          <a:bodyPr lIns="90000" rIns="90000" tIns="45000" bIns="45000"/>
          <a:p>
            <a:r>
              <a:rPr b="0" lang="fr-FR" sz="3200" spc="-1" strike="noStrike">
                <a:solidFill>
                  <a:srgbClr val="ffffff"/>
                </a:solidFill>
                <a:uFill>
                  <a:solidFill>
                    <a:srgbClr val="ffffff"/>
                  </a:solidFill>
                </a:uFill>
                <a:latin typeface="Arial Black"/>
                <a:ea typeface="DejaVu Sans"/>
              </a:rPr>
              <a:t>SENSIBILISER À</a:t>
            </a:r>
            <a:endParaRPr b="0" lang="fr-FR" sz="1800" spc="-1" strike="noStrike">
              <a:solidFill>
                <a:srgbClr val="000000"/>
              </a:solidFill>
              <a:uFill>
                <a:solidFill>
                  <a:srgbClr val="ffffff"/>
                </a:solidFill>
              </a:uFill>
              <a:latin typeface="Arial"/>
            </a:endParaRPr>
          </a:p>
          <a:p>
            <a:r>
              <a:rPr b="0" lang="fr-FR" sz="3200" spc="-1" strike="noStrike">
                <a:solidFill>
                  <a:srgbClr val="ffffff"/>
                </a:solidFill>
                <a:uFill>
                  <a:solidFill>
                    <a:srgbClr val="ffffff"/>
                  </a:solidFill>
                </a:uFill>
                <a:latin typeface="Arial Black"/>
                <a:ea typeface="DejaVu Sans"/>
              </a:rPr>
              <a:t>UNE BONNE UTILISATION</a:t>
            </a:r>
            <a:endParaRPr b="0" lang="fr-FR" sz="1800" spc="-1" strike="noStrike">
              <a:solidFill>
                <a:srgbClr val="000000"/>
              </a:solidFill>
              <a:uFill>
                <a:solidFill>
                  <a:srgbClr val="ffffff"/>
                </a:solidFill>
              </a:uFill>
              <a:latin typeface="Arial"/>
            </a:endParaRPr>
          </a:p>
          <a:p>
            <a:pPr algn="ctr">
              <a:lnSpc>
                <a:spcPct val="100000"/>
              </a:lnSpc>
            </a:pPr>
            <a:r>
              <a:rPr b="0" lang="fr-FR" sz="3200" spc="-1" strike="noStrike">
                <a:solidFill>
                  <a:srgbClr val="ffed00"/>
                </a:solidFill>
                <a:uFill>
                  <a:solidFill>
                    <a:srgbClr val="ffffff"/>
                  </a:solidFill>
                </a:uFill>
                <a:latin typeface="Arial Black"/>
                <a:ea typeface="DejaVu Sans"/>
              </a:rPr>
              <a:t>DES RÉSEAUX SOCIAUX</a:t>
            </a:r>
            <a:endParaRPr b="0" lang="fr-FR" sz="1800" spc="-1" strike="noStrike">
              <a:solidFill>
                <a:srgbClr val="000000"/>
              </a:solidFill>
              <a:uFill>
                <a:solidFill>
                  <a:srgbClr val="ffffff"/>
                </a:solidFill>
              </a:uFill>
              <a:latin typeface="Arial"/>
            </a:endParaRPr>
          </a:p>
        </p:txBody>
      </p:sp>
      <p:sp>
        <p:nvSpPr>
          <p:cNvPr id="162" name="CustomShape 3"/>
          <p:cNvSpPr/>
          <p:nvPr/>
        </p:nvSpPr>
        <p:spPr>
          <a:xfrm>
            <a:off x="2743200" y="5923080"/>
            <a:ext cx="3475800" cy="333360"/>
          </a:xfrm>
          <a:prstGeom prst="rect">
            <a:avLst/>
          </a:prstGeom>
          <a:noFill/>
          <a:ln>
            <a:noFill/>
          </a:ln>
        </p:spPr>
        <p:style>
          <a:lnRef idx="0"/>
          <a:fillRef idx="0"/>
          <a:effectRef idx="0"/>
          <a:fontRef idx="minor"/>
        </p:style>
        <p:txBody>
          <a:bodyPr lIns="90000" rIns="90000" tIns="45000" bIns="45000"/>
          <a:p>
            <a:pPr algn="ctr">
              <a:lnSpc>
                <a:spcPct val="100000"/>
              </a:lnSpc>
            </a:pPr>
            <a:r>
              <a:rPr b="0" lang="fr-FR" sz="1600" spc="-1" strike="noStrike">
                <a:solidFill>
                  <a:srgbClr val="585d68"/>
                </a:solidFill>
                <a:uFill>
                  <a:solidFill>
                    <a:srgbClr val="ffffff"/>
                  </a:solidFill>
                </a:uFill>
                <a:latin typeface="Arial Black"/>
                <a:ea typeface="DejaVu Sans"/>
              </a:rPr>
              <a:t>Illustré par Martin Vidberg</a:t>
            </a:r>
            <a:endParaRPr b="0" lang="fr-FR"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5" name="Image 3" descr=""/>
          <p:cNvPicPr/>
          <p:nvPr/>
        </p:nvPicPr>
        <p:blipFill>
          <a:blip r:embed="rId1"/>
          <a:stretch/>
        </p:blipFill>
        <p:spPr>
          <a:xfrm>
            <a:off x="0" y="0"/>
            <a:ext cx="9143280" cy="6857280"/>
          </a:xfrm>
          <a:prstGeom prst="rect">
            <a:avLst/>
          </a:prstGeom>
          <a:ln>
            <a:noFill/>
          </a:ln>
        </p:spPr>
      </p:pic>
      <p:sp>
        <p:nvSpPr>
          <p:cNvPr id="266" name="CustomShape 1"/>
          <p:cNvSpPr/>
          <p:nvPr/>
        </p:nvSpPr>
        <p:spPr>
          <a:xfrm>
            <a:off x="0" y="0"/>
            <a:ext cx="1852920" cy="1811520"/>
          </a:xfrm>
          <a:prstGeom prst="rect">
            <a:avLst/>
          </a:prstGeom>
          <a:solidFill>
            <a:srgbClr val="dd3519"/>
          </a:solidFill>
          <a:ln>
            <a:noFill/>
          </a:ln>
        </p:spPr>
        <p:style>
          <a:lnRef idx="2">
            <a:schemeClr val="accent1">
              <a:shade val="50000"/>
            </a:schemeClr>
          </a:lnRef>
          <a:fillRef idx="1">
            <a:schemeClr val="accent1"/>
          </a:fillRef>
          <a:effectRef idx="0">
            <a:schemeClr val="accent1"/>
          </a:effectRef>
          <a:fontRef idx="minor"/>
        </p:style>
      </p:sp>
      <p:pic>
        <p:nvPicPr>
          <p:cNvPr id="267" name="Image 7" descr=""/>
          <p:cNvPicPr/>
          <p:nvPr/>
        </p:nvPicPr>
        <p:blipFill>
          <a:blip r:embed="rId2"/>
          <a:stretch/>
        </p:blipFill>
        <p:spPr>
          <a:xfrm>
            <a:off x="0" y="0"/>
            <a:ext cx="9143280" cy="6857280"/>
          </a:xfrm>
          <a:prstGeom prst="rect">
            <a:avLst/>
          </a:prstGeom>
          <a:ln>
            <a:noFill/>
          </a:ln>
        </p:spPr>
      </p:pic>
      <p:sp>
        <p:nvSpPr>
          <p:cNvPr id="268" name="CustomShape 2"/>
          <p:cNvSpPr/>
          <p:nvPr/>
        </p:nvSpPr>
        <p:spPr>
          <a:xfrm>
            <a:off x="0" y="4588560"/>
            <a:ext cx="9143280" cy="175212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269" name="Image 9" descr=""/>
          <p:cNvPicPr/>
          <p:nvPr/>
        </p:nvPicPr>
        <p:blipFill>
          <a:blip r:embed="rId3"/>
          <a:stretch/>
        </p:blipFill>
        <p:spPr>
          <a:xfrm>
            <a:off x="0" y="0"/>
            <a:ext cx="9143280" cy="6857280"/>
          </a:xfrm>
          <a:prstGeom prst="rect">
            <a:avLst/>
          </a:prstGeom>
          <a:ln>
            <a:noFill/>
          </a:ln>
        </p:spPr>
      </p:pic>
      <p:pic>
        <p:nvPicPr>
          <p:cNvPr id="270" name="Image 10" descr=""/>
          <p:cNvPicPr/>
          <p:nvPr/>
        </p:nvPicPr>
        <p:blipFill>
          <a:blip r:embed="rId4"/>
          <a:stretch/>
        </p:blipFill>
        <p:spPr>
          <a:xfrm>
            <a:off x="0" y="0"/>
            <a:ext cx="9143280" cy="6857280"/>
          </a:xfrm>
          <a:prstGeom prst="rect">
            <a:avLst/>
          </a:prstGeom>
          <a:ln>
            <a:noFill/>
          </a:ln>
        </p:spPr>
      </p:pic>
      <p:sp>
        <p:nvSpPr>
          <p:cNvPr id="271" name="CustomShape 3"/>
          <p:cNvSpPr/>
          <p:nvPr/>
        </p:nvSpPr>
        <p:spPr>
          <a:xfrm>
            <a:off x="1276920" y="415440"/>
            <a:ext cx="675072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dd3519"/>
                </a:solidFill>
                <a:uFill>
                  <a:solidFill>
                    <a:srgbClr val="ffffff"/>
                  </a:solidFill>
                </a:uFill>
                <a:latin typeface="Arial Black"/>
                <a:ea typeface="DejaVu Sans"/>
              </a:rPr>
              <a:t>Ne dis pas tout !</a:t>
            </a:r>
            <a:endParaRPr b="0" lang="fr-FR" sz="1800" spc="-1" strike="noStrike">
              <a:solidFill>
                <a:srgbClr val="000000"/>
              </a:solidFill>
              <a:uFill>
                <a:solidFill>
                  <a:srgbClr val="ffffff"/>
                </a:solidFill>
              </a:uFill>
              <a:latin typeface="Arial"/>
            </a:endParaRPr>
          </a:p>
        </p:txBody>
      </p:sp>
      <p:sp>
        <p:nvSpPr>
          <p:cNvPr id="272" name="CustomShape 4"/>
          <p:cNvSpPr/>
          <p:nvPr/>
        </p:nvSpPr>
        <p:spPr>
          <a:xfrm>
            <a:off x="490320" y="415440"/>
            <a:ext cx="52236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ffffff"/>
                </a:solidFill>
                <a:uFill>
                  <a:solidFill>
                    <a:srgbClr val="ffffff"/>
                  </a:solidFill>
                </a:uFill>
                <a:latin typeface="Arial Black"/>
                <a:ea typeface="DejaVu Sans"/>
              </a:rPr>
              <a:t>2</a:t>
            </a:r>
            <a:endParaRPr b="0" lang="fr-FR" sz="1800" spc="-1" strike="noStrike">
              <a:solidFill>
                <a:srgbClr val="000000"/>
              </a:solidFill>
              <a:uFill>
                <a:solidFill>
                  <a:srgbClr val="ffffff"/>
                </a:solidFill>
              </a:uFill>
              <a:latin typeface="Arial"/>
            </a:endParaRPr>
          </a:p>
        </p:txBody>
      </p:sp>
      <p:sp>
        <p:nvSpPr>
          <p:cNvPr id="273" name="CustomShape 5"/>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7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274" name="CustomShape 6"/>
          <p:cNvSpPr/>
          <p:nvPr/>
        </p:nvSpPr>
        <p:spPr>
          <a:xfrm>
            <a:off x="251640" y="1829880"/>
            <a:ext cx="5867280" cy="2010240"/>
          </a:xfrm>
          <a:prstGeom prst="rect">
            <a:avLst/>
          </a:prstGeom>
          <a:noFill/>
          <a:ln>
            <a:noFill/>
          </a:ln>
        </p:spPr>
        <p:style>
          <a:lnRef idx="0"/>
          <a:fillRef idx="0"/>
          <a:effectRef idx="0"/>
          <a:fontRef idx="minor"/>
        </p:style>
        <p:txBody>
          <a:bodyPr lIns="90000" rIns="90000" tIns="45000" bIns="45000"/>
          <a:p>
            <a:pPr>
              <a:lnSpc>
                <a:spcPct val="100000"/>
              </a:lnSpc>
            </a:pPr>
            <a:r>
              <a:rPr b="0" lang="fr-FR" sz="1800" spc="-1" strike="noStrike">
                <a:solidFill>
                  <a:srgbClr val="000000"/>
                </a:solidFill>
                <a:uFill>
                  <a:solidFill>
                    <a:srgbClr val="ffffff"/>
                  </a:solidFill>
                </a:uFill>
                <a:latin typeface="Calibri"/>
                <a:ea typeface="DejaVu Sans"/>
              </a:rPr>
              <a:t>Sur </a:t>
            </a:r>
            <a:r>
              <a:rPr b="1" lang="fr-FR" sz="1800" spc="-1" strike="noStrike" u="sng">
                <a:solidFill>
                  <a:srgbClr val="0000ff"/>
                </a:solidFill>
                <a:uFill>
                  <a:solidFill>
                    <a:srgbClr val="ffffff"/>
                  </a:solidFill>
                </a:uFill>
                <a:latin typeface="Calibri"/>
                <a:ea typeface="DejaVu Sans"/>
                <a:hlinkClick r:id="rId5"/>
              </a:rPr>
              <a:t>Facebook</a:t>
            </a:r>
            <a:r>
              <a:rPr b="0" lang="fr-FR" sz="1800" spc="-1" strike="noStrike">
                <a:solidFill>
                  <a:srgbClr val="000000"/>
                </a:solidFill>
                <a:uFill>
                  <a:solidFill>
                    <a:srgbClr val="ffffff"/>
                  </a:solidFill>
                </a:uFill>
                <a:latin typeface="Calibri"/>
                <a:ea typeface="DejaVu Sans"/>
              </a:rPr>
              <a:t> : remplis au minimum ta  présentation,. Sache que  l’on peu retrouver ton profil en fonction de tes like. </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a:p>
            <a:pPr>
              <a:lnSpc>
                <a:spcPct val="100000"/>
              </a:lnSpc>
            </a:pPr>
            <a:r>
              <a:rPr b="1" lang="fr-FR" sz="1800" spc="-1" strike="noStrike">
                <a:solidFill>
                  <a:srgbClr val="000000"/>
                </a:solidFill>
                <a:uFill>
                  <a:solidFill>
                    <a:srgbClr val="ffffff"/>
                  </a:solidFill>
                </a:uFill>
                <a:latin typeface="Calibri"/>
                <a:ea typeface="DejaVu Sans"/>
              </a:rPr>
              <a:t>La question à se poser : </a:t>
            </a:r>
            <a:r>
              <a:rPr b="0" lang="fr-FR" sz="1800" spc="-1" strike="noStrike">
                <a:solidFill>
                  <a:srgbClr val="000000"/>
                </a:solidFill>
                <a:uFill>
                  <a:solidFill>
                    <a:srgbClr val="ffffff"/>
                  </a:solidFill>
                </a:uFill>
                <a:latin typeface="Calibri"/>
                <a:ea typeface="DejaVu Sans"/>
              </a:rPr>
              <a:t>Aimeriez vous que votre entraineur/ un membre de votre famille tombe par hasard sur votre dernier post ?  </a:t>
            </a:r>
            <a:endParaRPr b="0" lang="fr-FR" sz="1800" spc="-1" strike="noStrike">
              <a:solidFill>
                <a:srgbClr val="000000"/>
              </a:solidFill>
              <a:uFill>
                <a:solidFill>
                  <a:srgbClr val="ffffff"/>
                </a:solidFill>
              </a:uFill>
              <a:latin typeface="Arial"/>
            </a:endParaRPr>
          </a:p>
          <a:p>
            <a:pPr>
              <a:lnSpc>
                <a:spcPct val="100000"/>
              </a:lnSpc>
            </a:pPr>
            <a:r>
              <a:rPr b="0" lang="fr-FR" sz="1800" spc="-1" strike="noStrike">
                <a:solidFill>
                  <a:srgbClr val="000000"/>
                </a:solidFill>
                <a:uFill>
                  <a:solidFill>
                    <a:srgbClr val="ffffff"/>
                  </a:solidFill>
                </a:uFill>
                <a:latin typeface="Calibri"/>
                <a:ea typeface="DejaVu Sans"/>
              </a:rPr>
              <a:t> </a:t>
            </a:r>
            <a:endParaRPr b="0" lang="fr-FR" sz="1800" spc="-1" strike="noStrike">
              <a:solidFill>
                <a:srgbClr val="000000"/>
              </a:solidFill>
              <a:uFill>
                <a:solidFill>
                  <a:srgbClr val="ffffff"/>
                </a:solidFill>
              </a:uFill>
              <a:latin typeface="Arial"/>
            </a:endParaRPr>
          </a:p>
        </p:txBody>
      </p:sp>
      <p:pic>
        <p:nvPicPr>
          <p:cNvPr id="275" name="Picture 2" descr=""/>
          <p:cNvPicPr/>
          <p:nvPr/>
        </p:nvPicPr>
        <p:blipFill>
          <a:blip r:embed="rId6"/>
          <a:stretch/>
        </p:blipFill>
        <p:spPr>
          <a:xfrm>
            <a:off x="251640" y="4681440"/>
            <a:ext cx="1367280" cy="1627200"/>
          </a:xfrm>
          <a:prstGeom prst="rect">
            <a:avLst/>
          </a:prstGeom>
          <a:ln w="9360">
            <a:noFill/>
          </a:ln>
        </p:spPr>
      </p:pic>
      <p:pic>
        <p:nvPicPr>
          <p:cNvPr id="276" name="Picture 1" descr=""/>
          <p:cNvPicPr/>
          <p:nvPr/>
        </p:nvPicPr>
        <p:blipFill>
          <a:blip r:embed="rId7"/>
          <a:stretch/>
        </p:blipFill>
        <p:spPr>
          <a:xfrm>
            <a:off x="2387160" y="4862880"/>
            <a:ext cx="3048480" cy="1373760"/>
          </a:xfrm>
          <a:prstGeom prst="rect">
            <a:avLst/>
          </a:prstGeom>
          <a:ln w="9360">
            <a:noFill/>
          </a:ln>
        </p:spPr>
      </p:pic>
      <p:pic>
        <p:nvPicPr>
          <p:cNvPr id="277" name="Picture 1" descr=""/>
          <p:cNvPicPr/>
          <p:nvPr/>
        </p:nvPicPr>
        <p:blipFill>
          <a:blip r:embed="rId8"/>
          <a:stretch/>
        </p:blipFill>
        <p:spPr>
          <a:xfrm>
            <a:off x="5652000" y="4898520"/>
            <a:ext cx="2591640" cy="1194120"/>
          </a:xfrm>
          <a:prstGeom prst="rect">
            <a:avLst/>
          </a:prstGeom>
          <a:ln w="9360">
            <a:noFill/>
          </a:ln>
        </p:spPr>
      </p:pic>
      <p:pic>
        <p:nvPicPr>
          <p:cNvPr id="278" name="Picture 2" descr=""/>
          <p:cNvPicPr/>
          <p:nvPr/>
        </p:nvPicPr>
        <p:blipFill>
          <a:blip r:embed="rId9"/>
          <a:stretch/>
        </p:blipFill>
        <p:spPr>
          <a:xfrm>
            <a:off x="6300360" y="1371600"/>
            <a:ext cx="2842920" cy="2632680"/>
          </a:xfrm>
          <a:prstGeom prst="rect">
            <a:avLst/>
          </a:prstGeom>
          <a:ln w="9360">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9" name="Image 3" descr=""/>
          <p:cNvPicPr/>
          <p:nvPr/>
        </p:nvPicPr>
        <p:blipFill>
          <a:blip r:embed="rId1"/>
          <a:stretch/>
        </p:blipFill>
        <p:spPr>
          <a:xfrm>
            <a:off x="0" y="0"/>
            <a:ext cx="9143280" cy="6857280"/>
          </a:xfrm>
          <a:prstGeom prst="rect">
            <a:avLst/>
          </a:prstGeom>
          <a:ln>
            <a:noFill/>
          </a:ln>
        </p:spPr>
      </p:pic>
      <p:sp>
        <p:nvSpPr>
          <p:cNvPr id="280" name="CustomShape 1"/>
          <p:cNvSpPr/>
          <p:nvPr/>
        </p:nvSpPr>
        <p:spPr>
          <a:xfrm>
            <a:off x="0" y="0"/>
            <a:ext cx="1852920" cy="1811520"/>
          </a:xfrm>
          <a:prstGeom prst="rect">
            <a:avLst/>
          </a:prstGeom>
          <a:solidFill>
            <a:srgbClr val="dd3519"/>
          </a:solidFill>
          <a:ln>
            <a:noFill/>
          </a:ln>
        </p:spPr>
        <p:style>
          <a:lnRef idx="2">
            <a:schemeClr val="accent1">
              <a:shade val="50000"/>
            </a:schemeClr>
          </a:lnRef>
          <a:fillRef idx="1">
            <a:schemeClr val="accent1"/>
          </a:fillRef>
          <a:effectRef idx="0">
            <a:schemeClr val="accent1"/>
          </a:effectRef>
          <a:fontRef idx="minor"/>
        </p:style>
      </p:sp>
      <p:pic>
        <p:nvPicPr>
          <p:cNvPr id="281" name="Image 7" descr=""/>
          <p:cNvPicPr/>
          <p:nvPr/>
        </p:nvPicPr>
        <p:blipFill>
          <a:blip r:embed="rId2"/>
          <a:stretch/>
        </p:blipFill>
        <p:spPr>
          <a:xfrm>
            <a:off x="0" y="0"/>
            <a:ext cx="9143280" cy="6857280"/>
          </a:xfrm>
          <a:prstGeom prst="rect">
            <a:avLst/>
          </a:prstGeom>
          <a:ln>
            <a:noFill/>
          </a:ln>
        </p:spPr>
      </p:pic>
      <p:sp>
        <p:nvSpPr>
          <p:cNvPr id="282" name="CustomShape 2"/>
          <p:cNvSpPr/>
          <p:nvPr/>
        </p:nvSpPr>
        <p:spPr>
          <a:xfrm>
            <a:off x="0" y="4588560"/>
            <a:ext cx="9143280" cy="175212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283" name="Image 9" descr=""/>
          <p:cNvPicPr/>
          <p:nvPr/>
        </p:nvPicPr>
        <p:blipFill>
          <a:blip r:embed="rId3"/>
          <a:stretch/>
        </p:blipFill>
        <p:spPr>
          <a:xfrm>
            <a:off x="0" y="0"/>
            <a:ext cx="9143280" cy="6857280"/>
          </a:xfrm>
          <a:prstGeom prst="rect">
            <a:avLst/>
          </a:prstGeom>
          <a:ln>
            <a:noFill/>
          </a:ln>
        </p:spPr>
      </p:pic>
      <p:pic>
        <p:nvPicPr>
          <p:cNvPr id="284" name="Image 10" descr=""/>
          <p:cNvPicPr/>
          <p:nvPr/>
        </p:nvPicPr>
        <p:blipFill>
          <a:blip r:embed="rId4"/>
          <a:stretch/>
        </p:blipFill>
        <p:spPr>
          <a:xfrm>
            <a:off x="0" y="0"/>
            <a:ext cx="9143280" cy="6857280"/>
          </a:xfrm>
          <a:prstGeom prst="rect">
            <a:avLst/>
          </a:prstGeom>
          <a:ln>
            <a:noFill/>
          </a:ln>
        </p:spPr>
      </p:pic>
      <p:sp>
        <p:nvSpPr>
          <p:cNvPr id="285" name="CustomShape 3"/>
          <p:cNvSpPr/>
          <p:nvPr/>
        </p:nvSpPr>
        <p:spPr>
          <a:xfrm>
            <a:off x="1276920" y="415440"/>
            <a:ext cx="675072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dd3519"/>
                </a:solidFill>
                <a:uFill>
                  <a:solidFill>
                    <a:srgbClr val="ffffff"/>
                  </a:solidFill>
                </a:uFill>
                <a:latin typeface="Arial Black"/>
                <a:ea typeface="DejaVu Sans"/>
              </a:rPr>
              <a:t>Attention aux photos / vidéos</a:t>
            </a:r>
            <a:endParaRPr b="0" lang="fr-FR" sz="1800" spc="-1" strike="noStrike">
              <a:solidFill>
                <a:srgbClr val="000000"/>
              </a:solidFill>
              <a:uFill>
                <a:solidFill>
                  <a:srgbClr val="ffffff"/>
                </a:solidFill>
              </a:uFill>
              <a:latin typeface="Arial"/>
            </a:endParaRPr>
          </a:p>
        </p:txBody>
      </p:sp>
      <p:sp>
        <p:nvSpPr>
          <p:cNvPr id="286" name="CustomShape 4"/>
          <p:cNvSpPr/>
          <p:nvPr/>
        </p:nvSpPr>
        <p:spPr>
          <a:xfrm>
            <a:off x="490320" y="415440"/>
            <a:ext cx="52236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ffffff"/>
                </a:solidFill>
                <a:uFill>
                  <a:solidFill>
                    <a:srgbClr val="ffffff"/>
                  </a:solidFill>
                </a:uFill>
                <a:latin typeface="Arial Black"/>
                <a:ea typeface="DejaVu Sans"/>
              </a:rPr>
              <a:t>3</a:t>
            </a:r>
            <a:endParaRPr b="0" lang="fr-FR" sz="1800" spc="-1" strike="noStrike">
              <a:solidFill>
                <a:srgbClr val="000000"/>
              </a:solidFill>
              <a:uFill>
                <a:solidFill>
                  <a:srgbClr val="ffffff"/>
                </a:solidFill>
              </a:uFill>
              <a:latin typeface="Arial"/>
            </a:endParaRPr>
          </a:p>
        </p:txBody>
      </p:sp>
      <p:sp>
        <p:nvSpPr>
          <p:cNvPr id="287" name="CustomShape 5"/>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8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288" name="CustomShape 6"/>
          <p:cNvSpPr/>
          <p:nvPr/>
        </p:nvSpPr>
        <p:spPr>
          <a:xfrm>
            <a:off x="179640" y="1380960"/>
            <a:ext cx="5904000" cy="365616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a:solidFill>
                  <a:srgbClr val="000000"/>
                </a:solidFill>
                <a:uFill>
                  <a:solidFill>
                    <a:srgbClr val="ffffff"/>
                  </a:solidFill>
                </a:uFill>
                <a:latin typeface="Calibri"/>
                <a:ea typeface="DejaVu Sans"/>
              </a:rPr>
              <a:t>Quelques risques :</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a:p>
            <a:pPr>
              <a:lnSpc>
                <a:spcPct val="100000"/>
              </a:lnSpc>
            </a:pPr>
            <a:r>
              <a:rPr b="1" lang="fr-FR" sz="1800" spc="-1" strike="noStrike">
                <a:solidFill>
                  <a:srgbClr val="000000"/>
                </a:solidFill>
                <a:uFill>
                  <a:solidFill>
                    <a:srgbClr val="ffffff"/>
                  </a:solidFill>
                </a:uFill>
                <a:latin typeface="Calibri"/>
                <a:ea typeface="DejaVu Sans"/>
              </a:rPr>
              <a:t>Sur Snapchat </a:t>
            </a:r>
            <a:r>
              <a:rPr b="0" lang="fr-FR" sz="1800" spc="-1" strike="noStrike">
                <a:solidFill>
                  <a:srgbClr val="000000"/>
                </a:solidFill>
                <a:uFill>
                  <a:solidFill>
                    <a:srgbClr val="ffffff"/>
                  </a:solidFill>
                </a:uFill>
                <a:latin typeface="Calibri"/>
                <a:ea typeface="DejaVu Sans"/>
              </a:rPr>
              <a:t>: capture d’écran du destinataire qui conserve la photo sur son téléphone et la rediffuse...</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a:p>
            <a:pPr>
              <a:lnSpc>
                <a:spcPct val="100000"/>
              </a:lnSpc>
            </a:pPr>
            <a:r>
              <a:rPr b="1" lang="fr-FR" sz="1800" spc="-1" strike="noStrike">
                <a:solidFill>
                  <a:srgbClr val="000000"/>
                </a:solidFill>
                <a:uFill>
                  <a:solidFill>
                    <a:srgbClr val="ffffff"/>
                  </a:solidFill>
                </a:uFill>
                <a:latin typeface="Calibri"/>
                <a:ea typeface="DejaVu Sans"/>
              </a:rPr>
              <a:t>Sur </a:t>
            </a:r>
            <a:r>
              <a:rPr b="1" lang="fr-FR" sz="1800" spc="-1" strike="noStrike" u="sng">
                <a:solidFill>
                  <a:srgbClr val="0000ff"/>
                </a:solidFill>
                <a:uFill>
                  <a:solidFill>
                    <a:srgbClr val="ffffff"/>
                  </a:solidFill>
                </a:uFill>
                <a:latin typeface="Calibri"/>
                <a:ea typeface="DejaVu Sans"/>
                <a:hlinkClick r:id="rId5"/>
              </a:rPr>
              <a:t>Facebook</a:t>
            </a:r>
            <a:r>
              <a:rPr b="1" lang="fr-FR" sz="1800" spc="-1" strike="noStrike">
                <a:solidFill>
                  <a:srgbClr val="000000"/>
                </a:solidFill>
                <a:uFill>
                  <a:solidFill>
                    <a:srgbClr val="ffffff"/>
                  </a:solidFill>
                </a:uFill>
                <a:latin typeface="Calibri"/>
                <a:ea typeface="DejaVu Sans"/>
              </a:rPr>
              <a:t> </a:t>
            </a:r>
            <a:r>
              <a:rPr b="0" lang="fr-FR" sz="1800" spc="-1" strike="noStrike">
                <a:solidFill>
                  <a:srgbClr val="000000"/>
                </a:solidFill>
                <a:uFill>
                  <a:solidFill>
                    <a:srgbClr val="ffffff"/>
                  </a:solidFill>
                </a:uFill>
                <a:latin typeface="Calibri"/>
                <a:ea typeface="DejaVu Sans"/>
              </a:rPr>
              <a:t>: on peut taguer ton nom sur une photo gênante.</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a:p>
            <a:pPr>
              <a:lnSpc>
                <a:spcPct val="100000"/>
              </a:lnSpc>
            </a:pPr>
            <a:r>
              <a:rPr b="0" lang="fr-FR" sz="1800" spc="-1" strike="noStrike">
                <a:solidFill>
                  <a:srgbClr val="000000"/>
                </a:solidFill>
                <a:uFill>
                  <a:solidFill>
                    <a:srgbClr val="ffffff"/>
                  </a:solidFill>
                </a:uFill>
                <a:latin typeface="Calibri"/>
                <a:ea typeface="DejaVu Sans"/>
              </a:rPr>
              <a:t>Sur n’importe quelle application mal sécurisée : le risque de voir ses informations interceptées par une personne malveillante. </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a:p>
            <a:pPr>
              <a:lnSpc>
                <a:spcPct val="100000"/>
              </a:lnSpc>
            </a:pPr>
            <a:r>
              <a:rPr b="0" lang="fr-FR" sz="1800" spc="-1" strike="noStrike">
                <a:solidFill>
                  <a:srgbClr val="000000"/>
                </a:solidFill>
                <a:uFill>
                  <a:solidFill>
                    <a:srgbClr val="ffffff"/>
                  </a:solidFill>
                </a:uFill>
                <a:latin typeface="Calibri"/>
                <a:ea typeface="DejaVu Sans"/>
              </a:rPr>
              <a:t> </a:t>
            </a:r>
            <a:endParaRPr b="0" lang="fr-FR" sz="1800" spc="-1" strike="noStrike">
              <a:solidFill>
                <a:srgbClr val="000000"/>
              </a:solidFill>
              <a:uFill>
                <a:solidFill>
                  <a:srgbClr val="ffffff"/>
                </a:solidFill>
              </a:uFill>
              <a:latin typeface="Arial"/>
            </a:endParaRPr>
          </a:p>
        </p:txBody>
      </p:sp>
      <p:pic>
        <p:nvPicPr>
          <p:cNvPr id="289" name="Picture 2" descr=""/>
          <p:cNvPicPr/>
          <p:nvPr/>
        </p:nvPicPr>
        <p:blipFill>
          <a:blip r:embed="rId6"/>
          <a:stretch/>
        </p:blipFill>
        <p:spPr>
          <a:xfrm>
            <a:off x="2699640" y="4869000"/>
            <a:ext cx="2289240" cy="1295280"/>
          </a:xfrm>
          <a:prstGeom prst="rect">
            <a:avLst/>
          </a:prstGeom>
          <a:ln w="9360">
            <a:noFill/>
          </a:ln>
        </p:spPr>
      </p:pic>
      <p:pic>
        <p:nvPicPr>
          <p:cNvPr id="290" name="Picture 2" descr=""/>
          <p:cNvPicPr/>
          <p:nvPr/>
        </p:nvPicPr>
        <p:blipFill>
          <a:blip r:embed="rId7"/>
          <a:stretch/>
        </p:blipFill>
        <p:spPr>
          <a:xfrm>
            <a:off x="107640" y="4869000"/>
            <a:ext cx="2513880" cy="1223280"/>
          </a:xfrm>
          <a:prstGeom prst="rect">
            <a:avLst/>
          </a:prstGeom>
          <a:ln w="9360">
            <a:noFill/>
          </a:ln>
        </p:spPr>
      </p:pic>
      <p:pic>
        <p:nvPicPr>
          <p:cNvPr id="291" name="Picture 2" descr=""/>
          <p:cNvPicPr/>
          <p:nvPr/>
        </p:nvPicPr>
        <p:blipFill>
          <a:blip r:embed="rId8"/>
          <a:stretch/>
        </p:blipFill>
        <p:spPr>
          <a:xfrm>
            <a:off x="5868000" y="1628640"/>
            <a:ext cx="3027960" cy="2099160"/>
          </a:xfrm>
          <a:prstGeom prst="rect">
            <a:avLst/>
          </a:prstGeom>
          <a:ln w="9360">
            <a:noFill/>
          </a:ln>
        </p:spPr>
      </p:pic>
      <p:pic>
        <p:nvPicPr>
          <p:cNvPr id="292" name="CNIL_tuto_smartphone_v2.mp4" descr=""/>
          <p:cNvPicPr/>
          <p:nvPr/>
        </p:nvPicPr>
        <p:blipFill>
          <a:blip r:embed="rId9"/>
          <a:stretch/>
        </p:blipFill>
        <p:spPr>
          <a:xfrm>
            <a:off x="5076000" y="4869000"/>
            <a:ext cx="1727640" cy="1295280"/>
          </a:xfrm>
          <a:prstGeom prst="rect">
            <a:avLst/>
          </a:prstGeom>
          <a:ln>
            <a:noFill/>
          </a:ln>
        </p:spPr>
      </p:pic>
    </p:spTree>
  </p:cSld>
  <p:timing>
    <p:tnLst>
      <p:par>
        <p:cTn id="21" dur="indefinite" restart="never" nodeType="tmRoot">
          <p:childTnLst>
            <p:seq>
              <p:cTn id="22" restart="whenNotActive" nodeType="interactiveSeq" fill="hold">
                <p:childTnLst>
                  <p:par>
                    <p:cTn id="23" fill="hold">
                      <p:childTnLst>
                        <p:par>
                          <p:cTn id="24" fill="hold">
                            <p:stCondLst>
                              <p:cond delay="0"/>
                            </p:stCondLst>
                            <p:childTnLst>
                              <p:par>
                                <p:cTn id="25" nodeType="clickEffect" fill="hold" presetClass="mediacall">
                                  <p:stCondLst>
                                    <p:cond delay="0"/>
                                  </p:stCondLst>
                                </p:cTn>
                              </p:par>
                            </p:childTnLst>
                          </p:cTn>
                        </p:par>
                      </p:childTnLst>
                    </p:cTn>
                  </p:par>
                </p:childTnLst>
              </p:cTn>
              <p:prevCondLst>
                <p:cond delay="0" evt="onPrev">
                  <p:tgtEl>
                    <p:sldTgt/>
                  </p:tgtEl>
                </p:cond>
              </p:prevCondLst>
              <p:nextCondLst>
                <p:cond delay="0" evt="onNext">
                  <p:tgtEl>
                    <p:sldTgt/>
                  </p:tgtEl>
                </p:cond>
              </p:nextCondLst>
            </p:seq>
            <p:seq>
              <p:cTn id="26"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3" name="Image 3" descr=""/>
          <p:cNvPicPr/>
          <p:nvPr/>
        </p:nvPicPr>
        <p:blipFill>
          <a:blip r:embed="rId1"/>
          <a:stretch/>
        </p:blipFill>
        <p:spPr>
          <a:xfrm>
            <a:off x="0" y="0"/>
            <a:ext cx="9143280" cy="6857280"/>
          </a:xfrm>
          <a:prstGeom prst="rect">
            <a:avLst/>
          </a:prstGeom>
          <a:ln>
            <a:noFill/>
          </a:ln>
        </p:spPr>
      </p:pic>
      <p:sp>
        <p:nvSpPr>
          <p:cNvPr id="294" name="CustomShape 1"/>
          <p:cNvSpPr/>
          <p:nvPr/>
        </p:nvSpPr>
        <p:spPr>
          <a:xfrm>
            <a:off x="0" y="0"/>
            <a:ext cx="1852920" cy="1811520"/>
          </a:xfrm>
          <a:prstGeom prst="rect">
            <a:avLst/>
          </a:prstGeom>
          <a:solidFill>
            <a:srgbClr val="dd3519"/>
          </a:solidFill>
          <a:ln>
            <a:noFill/>
          </a:ln>
        </p:spPr>
        <p:style>
          <a:lnRef idx="2">
            <a:schemeClr val="accent1">
              <a:shade val="50000"/>
            </a:schemeClr>
          </a:lnRef>
          <a:fillRef idx="1">
            <a:schemeClr val="accent1"/>
          </a:fillRef>
          <a:effectRef idx="0">
            <a:schemeClr val="accent1"/>
          </a:effectRef>
          <a:fontRef idx="minor"/>
        </p:style>
      </p:sp>
      <p:pic>
        <p:nvPicPr>
          <p:cNvPr id="295" name="Image 7" descr=""/>
          <p:cNvPicPr/>
          <p:nvPr/>
        </p:nvPicPr>
        <p:blipFill>
          <a:blip r:embed="rId2"/>
          <a:stretch/>
        </p:blipFill>
        <p:spPr>
          <a:xfrm>
            <a:off x="0" y="0"/>
            <a:ext cx="9143280" cy="6857280"/>
          </a:xfrm>
          <a:prstGeom prst="rect">
            <a:avLst/>
          </a:prstGeom>
          <a:ln>
            <a:noFill/>
          </a:ln>
        </p:spPr>
      </p:pic>
      <p:sp>
        <p:nvSpPr>
          <p:cNvPr id="296" name="CustomShape 2"/>
          <p:cNvSpPr/>
          <p:nvPr/>
        </p:nvSpPr>
        <p:spPr>
          <a:xfrm>
            <a:off x="0" y="4588560"/>
            <a:ext cx="9143280" cy="175212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297" name="Image 9" descr=""/>
          <p:cNvPicPr/>
          <p:nvPr/>
        </p:nvPicPr>
        <p:blipFill>
          <a:blip r:embed="rId3"/>
          <a:stretch/>
        </p:blipFill>
        <p:spPr>
          <a:xfrm>
            <a:off x="0" y="0"/>
            <a:ext cx="9143280" cy="6857280"/>
          </a:xfrm>
          <a:prstGeom prst="rect">
            <a:avLst/>
          </a:prstGeom>
          <a:ln>
            <a:noFill/>
          </a:ln>
        </p:spPr>
      </p:pic>
      <p:pic>
        <p:nvPicPr>
          <p:cNvPr id="298" name="Image 10" descr=""/>
          <p:cNvPicPr/>
          <p:nvPr/>
        </p:nvPicPr>
        <p:blipFill>
          <a:blip r:embed="rId4"/>
          <a:stretch/>
        </p:blipFill>
        <p:spPr>
          <a:xfrm>
            <a:off x="-8280" y="27360"/>
            <a:ext cx="9143280" cy="6857280"/>
          </a:xfrm>
          <a:prstGeom prst="rect">
            <a:avLst/>
          </a:prstGeom>
          <a:ln>
            <a:noFill/>
          </a:ln>
        </p:spPr>
      </p:pic>
      <p:sp>
        <p:nvSpPr>
          <p:cNvPr id="299" name="CustomShape 3"/>
          <p:cNvSpPr/>
          <p:nvPr/>
        </p:nvSpPr>
        <p:spPr>
          <a:xfrm>
            <a:off x="1276920" y="415440"/>
            <a:ext cx="675072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dd3519"/>
                </a:solidFill>
                <a:uFill>
                  <a:solidFill>
                    <a:srgbClr val="ffffff"/>
                  </a:solidFill>
                </a:uFill>
                <a:latin typeface="Arial Black"/>
                <a:ea typeface="DejaVu Sans"/>
              </a:rPr>
              <a:t>Sécurise tes comptes</a:t>
            </a:r>
            <a:endParaRPr b="0" lang="fr-FR" sz="1800" spc="-1" strike="noStrike">
              <a:solidFill>
                <a:srgbClr val="000000"/>
              </a:solidFill>
              <a:uFill>
                <a:solidFill>
                  <a:srgbClr val="ffffff"/>
                </a:solidFill>
              </a:uFill>
              <a:latin typeface="Arial"/>
            </a:endParaRPr>
          </a:p>
        </p:txBody>
      </p:sp>
      <p:sp>
        <p:nvSpPr>
          <p:cNvPr id="300" name="CustomShape 4"/>
          <p:cNvSpPr/>
          <p:nvPr/>
        </p:nvSpPr>
        <p:spPr>
          <a:xfrm>
            <a:off x="490320" y="415440"/>
            <a:ext cx="52236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ffffff"/>
                </a:solidFill>
                <a:uFill>
                  <a:solidFill>
                    <a:srgbClr val="ffffff"/>
                  </a:solidFill>
                </a:uFill>
                <a:latin typeface="Arial Black"/>
                <a:ea typeface="DejaVu Sans"/>
              </a:rPr>
              <a:t>4</a:t>
            </a:r>
            <a:endParaRPr b="0" lang="fr-FR" sz="1800" spc="-1" strike="noStrike">
              <a:solidFill>
                <a:srgbClr val="000000"/>
              </a:solidFill>
              <a:uFill>
                <a:solidFill>
                  <a:srgbClr val="ffffff"/>
                </a:solidFill>
              </a:uFill>
              <a:latin typeface="Arial"/>
            </a:endParaRPr>
          </a:p>
        </p:txBody>
      </p:sp>
      <p:sp>
        <p:nvSpPr>
          <p:cNvPr id="301" name="CustomShape 5"/>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9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302" name="CustomShape 6"/>
          <p:cNvSpPr/>
          <p:nvPr/>
        </p:nvSpPr>
        <p:spPr>
          <a:xfrm>
            <a:off x="323640" y="1772640"/>
            <a:ext cx="4859280" cy="228456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a:solidFill>
                  <a:srgbClr val="000000"/>
                </a:solidFill>
                <a:uFill>
                  <a:solidFill>
                    <a:srgbClr val="ffffff"/>
                  </a:solidFill>
                </a:uFill>
                <a:latin typeface="Calibri"/>
                <a:ea typeface="DejaVu Sans"/>
              </a:rPr>
              <a:t>Sur Facebook : </a:t>
            </a:r>
            <a:r>
              <a:rPr b="0" lang="fr-FR" sz="1800" spc="-1" strike="noStrike">
                <a:solidFill>
                  <a:srgbClr val="000000"/>
                </a:solidFill>
                <a:uFill>
                  <a:solidFill>
                    <a:srgbClr val="ffffff"/>
                  </a:solidFill>
                </a:uFill>
                <a:latin typeface="Calibri"/>
                <a:ea typeface="DejaVu Sans"/>
              </a:rPr>
              <a:t>Une option te propose de déréférencer ton nom du moteur de recherche</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a:p>
            <a:pPr>
              <a:lnSpc>
                <a:spcPct val="100000"/>
              </a:lnSpc>
            </a:pPr>
            <a:r>
              <a:rPr b="0" lang="fr-FR" sz="1800" spc="-1" strike="noStrike">
                <a:solidFill>
                  <a:srgbClr val="000000"/>
                </a:solidFill>
                <a:uFill>
                  <a:solidFill>
                    <a:srgbClr val="ffffff"/>
                  </a:solidFill>
                </a:uFill>
                <a:latin typeface="Calibri"/>
                <a:ea typeface="DejaVu Sans"/>
              </a:rPr>
              <a:t>D’autres permettent  de ne pas montrer ta photo, tes informations/publications à tout le monde.</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a:p>
            <a:pPr>
              <a:lnSpc>
                <a:spcPct val="100000"/>
              </a:lnSpc>
            </a:pPr>
            <a:r>
              <a:rPr b="0" lang="fr-FR" sz="1800" spc="-1" strike="noStrike">
                <a:solidFill>
                  <a:srgbClr val="000000"/>
                </a:solidFill>
                <a:uFill>
                  <a:solidFill>
                    <a:srgbClr val="ffffff"/>
                  </a:solidFill>
                </a:uFill>
                <a:latin typeface="Calibri"/>
                <a:ea typeface="DejaVu Sans"/>
              </a:rPr>
              <a:t>D’autres options permettent de </a:t>
            </a:r>
            <a:r>
              <a:rPr b="0" lang="fr-FR" sz="1800" spc="-1" strike="noStrike" u="sng">
                <a:solidFill>
                  <a:srgbClr val="0000ff"/>
                </a:solidFill>
                <a:uFill>
                  <a:solidFill>
                    <a:srgbClr val="ffffff"/>
                  </a:solidFill>
                </a:uFill>
                <a:latin typeface="Calibri"/>
                <a:ea typeface="DejaVu Sans"/>
                <a:hlinkClick r:id="rId5"/>
              </a:rPr>
              <a:t>sécuriser l’accès </a:t>
            </a:r>
            <a:r>
              <a:rPr b="0" lang="fr-FR" sz="1800" spc="-1" strike="noStrike">
                <a:solidFill>
                  <a:srgbClr val="000000"/>
                </a:solidFill>
                <a:uFill>
                  <a:solidFill>
                    <a:srgbClr val="ffffff"/>
                  </a:solidFill>
                </a:uFill>
                <a:latin typeface="Calibri"/>
                <a:ea typeface="DejaVu Sans"/>
              </a:rPr>
              <a:t>à à tes comptes sociaux. </a:t>
            </a:r>
            <a:endParaRPr b="0" lang="fr-FR" sz="1800" spc="-1" strike="noStrike">
              <a:solidFill>
                <a:srgbClr val="000000"/>
              </a:solidFill>
              <a:uFill>
                <a:solidFill>
                  <a:srgbClr val="ffffff"/>
                </a:solidFill>
              </a:uFill>
              <a:latin typeface="Arial"/>
            </a:endParaRPr>
          </a:p>
        </p:txBody>
      </p:sp>
      <p:pic>
        <p:nvPicPr>
          <p:cNvPr id="303" name="Picture 1" descr=""/>
          <p:cNvPicPr/>
          <p:nvPr/>
        </p:nvPicPr>
        <p:blipFill>
          <a:blip r:embed="rId6"/>
          <a:stretch/>
        </p:blipFill>
        <p:spPr>
          <a:xfrm>
            <a:off x="5148000" y="1628640"/>
            <a:ext cx="3959640" cy="2394360"/>
          </a:xfrm>
          <a:prstGeom prst="rect">
            <a:avLst/>
          </a:prstGeom>
          <a:ln w="9360">
            <a:noFill/>
          </a:ln>
        </p:spPr>
      </p:pic>
      <p:pic>
        <p:nvPicPr>
          <p:cNvPr id="304" name="Picture 2" descr=""/>
          <p:cNvPicPr/>
          <p:nvPr/>
        </p:nvPicPr>
        <p:blipFill>
          <a:blip r:embed="rId7"/>
          <a:stretch/>
        </p:blipFill>
        <p:spPr>
          <a:xfrm>
            <a:off x="179640" y="4660560"/>
            <a:ext cx="2815560" cy="1360080"/>
          </a:xfrm>
          <a:prstGeom prst="rect">
            <a:avLst/>
          </a:prstGeom>
          <a:ln w="9360">
            <a:noFill/>
          </a:ln>
        </p:spPr>
      </p:pic>
      <p:pic>
        <p:nvPicPr>
          <p:cNvPr id="305" name="Picture 1" descr=""/>
          <p:cNvPicPr/>
          <p:nvPr/>
        </p:nvPicPr>
        <p:blipFill>
          <a:blip r:embed="rId8"/>
          <a:stretch/>
        </p:blipFill>
        <p:spPr>
          <a:xfrm>
            <a:off x="3132000" y="4649040"/>
            <a:ext cx="4116960" cy="1293120"/>
          </a:xfrm>
          <a:prstGeom prst="rect">
            <a:avLst/>
          </a:prstGeom>
          <a:ln w="9360">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6" name="Image 3" descr=""/>
          <p:cNvPicPr/>
          <p:nvPr/>
        </p:nvPicPr>
        <p:blipFill>
          <a:blip r:embed="rId1"/>
          <a:stretch/>
        </p:blipFill>
        <p:spPr>
          <a:xfrm>
            <a:off x="0" y="0"/>
            <a:ext cx="9143280" cy="6857280"/>
          </a:xfrm>
          <a:prstGeom prst="rect">
            <a:avLst/>
          </a:prstGeom>
          <a:ln>
            <a:noFill/>
          </a:ln>
        </p:spPr>
      </p:pic>
      <p:sp>
        <p:nvSpPr>
          <p:cNvPr id="307" name="CustomShape 1"/>
          <p:cNvSpPr/>
          <p:nvPr/>
        </p:nvSpPr>
        <p:spPr>
          <a:xfrm>
            <a:off x="0" y="0"/>
            <a:ext cx="1852920" cy="1811520"/>
          </a:xfrm>
          <a:prstGeom prst="rect">
            <a:avLst/>
          </a:prstGeom>
          <a:solidFill>
            <a:srgbClr val="dd3519"/>
          </a:solidFill>
          <a:ln>
            <a:noFill/>
          </a:ln>
        </p:spPr>
        <p:style>
          <a:lnRef idx="2">
            <a:schemeClr val="accent1">
              <a:shade val="50000"/>
            </a:schemeClr>
          </a:lnRef>
          <a:fillRef idx="1">
            <a:schemeClr val="accent1"/>
          </a:fillRef>
          <a:effectRef idx="0">
            <a:schemeClr val="accent1"/>
          </a:effectRef>
          <a:fontRef idx="minor"/>
        </p:style>
      </p:sp>
      <p:pic>
        <p:nvPicPr>
          <p:cNvPr id="308" name="Image 7" descr=""/>
          <p:cNvPicPr/>
          <p:nvPr/>
        </p:nvPicPr>
        <p:blipFill>
          <a:blip r:embed="rId2"/>
          <a:stretch/>
        </p:blipFill>
        <p:spPr>
          <a:xfrm>
            <a:off x="0" y="0"/>
            <a:ext cx="9143280" cy="6857280"/>
          </a:xfrm>
          <a:prstGeom prst="rect">
            <a:avLst/>
          </a:prstGeom>
          <a:ln>
            <a:noFill/>
          </a:ln>
        </p:spPr>
      </p:pic>
      <p:sp>
        <p:nvSpPr>
          <p:cNvPr id="309" name="CustomShape 2"/>
          <p:cNvSpPr/>
          <p:nvPr/>
        </p:nvSpPr>
        <p:spPr>
          <a:xfrm>
            <a:off x="0" y="4588560"/>
            <a:ext cx="9143280" cy="175212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310" name="Image 9" descr=""/>
          <p:cNvPicPr/>
          <p:nvPr/>
        </p:nvPicPr>
        <p:blipFill>
          <a:blip r:embed="rId3"/>
          <a:stretch/>
        </p:blipFill>
        <p:spPr>
          <a:xfrm>
            <a:off x="0" y="0"/>
            <a:ext cx="9143280" cy="6857280"/>
          </a:xfrm>
          <a:prstGeom prst="rect">
            <a:avLst/>
          </a:prstGeom>
          <a:ln>
            <a:noFill/>
          </a:ln>
        </p:spPr>
      </p:pic>
      <p:pic>
        <p:nvPicPr>
          <p:cNvPr id="311" name="Image 10" descr=""/>
          <p:cNvPicPr/>
          <p:nvPr/>
        </p:nvPicPr>
        <p:blipFill>
          <a:blip r:embed="rId4"/>
          <a:stretch/>
        </p:blipFill>
        <p:spPr>
          <a:xfrm>
            <a:off x="-8280" y="27360"/>
            <a:ext cx="9143280" cy="6857280"/>
          </a:xfrm>
          <a:prstGeom prst="rect">
            <a:avLst/>
          </a:prstGeom>
          <a:ln>
            <a:noFill/>
          </a:ln>
        </p:spPr>
      </p:pic>
      <p:sp>
        <p:nvSpPr>
          <p:cNvPr id="312" name="CustomShape 3"/>
          <p:cNvSpPr/>
          <p:nvPr/>
        </p:nvSpPr>
        <p:spPr>
          <a:xfrm>
            <a:off x="1276920" y="415440"/>
            <a:ext cx="675072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dd3519"/>
                </a:solidFill>
                <a:uFill>
                  <a:solidFill>
                    <a:srgbClr val="ffffff"/>
                  </a:solidFill>
                </a:uFill>
                <a:latin typeface="Arial Black"/>
                <a:ea typeface="DejaVu Sans"/>
              </a:rPr>
              <a:t>Attention aux mots de passe</a:t>
            </a:r>
            <a:endParaRPr b="0" lang="fr-FR" sz="1800" spc="-1" strike="noStrike">
              <a:solidFill>
                <a:srgbClr val="000000"/>
              </a:solidFill>
              <a:uFill>
                <a:solidFill>
                  <a:srgbClr val="ffffff"/>
                </a:solidFill>
              </a:uFill>
              <a:latin typeface="Arial"/>
            </a:endParaRPr>
          </a:p>
        </p:txBody>
      </p:sp>
      <p:sp>
        <p:nvSpPr>
          <p:cNvPr id="313" name="CustomShape 4"/>
          <p:cNvSpPr/>
          <p:nvPr/>
        </p:nvSpPr>
        <p:spPr>
          <a:xfrm>
            <a:off x="467640" y="468000"/>
            <a:ext cx="522360" cy="577440"/>
          </a:xfrm>
          <a:prstGeom prst="rect">
            <a:avLst/>
          </a:prstGeom>
          <a:noFill/>
          <a:ln>
            <a:noFill/>
          </a:ln>
        </p:spPr>
        <p:style>
          <a:lnRef idx="0"/>
          <a:fillRef idx="0"/>
          <a:effectRef idx="0"/>
          <a:fontRef idx="minor"/>
        </p:style>
        <p:txBody>
          <a:bodyPr lIns="90000" rIns="90000" tIns="45000" bIns="45000"/>
          <a:p>
            <a:pPr>
              <a:lnSpc>
                <a:spcPct val="100000"/>
              </a:lnSpc>
            </a:pPr>
            <a:r>
              <a:rPr b="1" lang="fr-FR" sz="3200" spc="-1" strike="noStrike">
                <a:solidFill>
                  <a:srgbClr val="ffffff"/>
                </a:solidFill>
                <a:uFill>
                  <a:solidFill>
                    <a:srgbClr val="ffffff"/>
                  </a:solidFill>
                </a:uFill>
                <a:latin typeface="Arial Black"/>
                <a:ea typeface="DejaVu Sans"/>
              </a:rPr>
              <a:t>5</a:t>
            </a:r>
            <a:endParaRPr b="0" lang="fr-FR" sz="1800" spc="-1" strike="noStrike">
              <a:solidFill>
                <a:srgbClr val="000000"/>
              </a:solidFill>
              <a:uFill>
                <a:solidFill>
                  <a:srgbClr val="ffffff"/>
                </a:solidFill>
              </a:uFill>
              <a:latin typeface="Arial"/>
            </a:endParaRPr>
          </a:p>
        </p:txBody>
      </p:sp>
      <p:sp>
        <p:nvSpPr>
          <p:cNvPr id="314" name="CustomShape 5"/>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10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pic>
        <p:nvPicPr>
          <p:cNvPr id="315" name="Picture 1" descr=""/>
          <p:cNvPicPr/>
          <p:nvPr/>
        </p:nvPicPr>
        <p:blipFill>
          <a:blip r:embed="rId5"/>
          <a:stretch/>
        </p:blipFill>
        <p:spPr>
          <a:xfrm>
            <a:off x="5724000" y="1700640"/>
            <a:ext cx="2591640" cy="2301120"/>
          </a:xfrm>
          <a:prstGeom prst="rect">
            <a:avLst/>
          </a:prstGeom>
          <a:ln w="9360">
            <a:noFill/>
          </a:ln>
        </p:spPr>
      </p:pic>
      <p:sp>
        <p:nvSpPr>
          <p:cNvPr id="316" name="CustomShape 6"/>
          <p:cNvSpPr/>
          <p:nvPr/>
        </p:nvSpPr>
        <p:spPr>
          <a:xfrm>
            <a:off x="2915640" y="4644000"/>
            <a:ext cx="6192000" cy="36432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a:solidFill>
                  <a:srgbClr val="ff0000"/>
                </a:solidFill>
                <a:uFill>
                  <a:solidFill>
                    <a:srgbClr val="ffffff"/>
                  </a:solidFill>
                </a:uFill>
                <a:latin typeface="Calibri"/>
                <a:ea typeface="DejaVu Sans"/>
              </a:rPr>
              <a:t>L</a:t>
            </a:r>
            <a:r>
              <a:rPr b="0" lang="fr-FR" sz="1800" spc="-1" strike="noStrike">
                <a:solidFill>
                  <a:srgbClr val="000000"/>
                </a:solidFill>
                <a:uFill>
                  <a:solidFill>
                    <a:srgbClr val="ffffff"/>
                  </a:solidFill>
                </a:uFill>
                <a:latin typeface="Calibri"/>
                <a:ea typeface="DejaVu Sans"/>
              </a:rPr>
              <a:t>e </a:t>
            </a:r>
            <a:r>
              <a:rPr b="1" lang="fr-FR" sz="1800" spc="-1" strike="noStrike">
                <a:solidFill>
                  <a:srgbClr val="ff0000"/>
                </a:solidFill>
                <a:uFill>
                  <a:solidFill>
                    <a:srgbClr val="ffffff"/>
                  </a:solidFill>
                </a:uFill>
                <a:latin typeface="Calibri"/>
                <a:ea typeface="DejaVu Sans"/>
              </a:rPr>
              <a:t>BARCA e</a:t>
            </a:r>
            <a:r>
              <a:rPr b="0" lang="fr-FR" sz="1800" spc="-1" strike="noStrike">
                <a:solidFill>
                  <a:srgbClr val="000000"/>
                </a:solidFill>
                <a:uFill>
                  <a:solidFill>
                    <a:srgbClr val="ffffff"/>
                  </a:solidFill>
                </a:uFill>
                <a:latin typeface="Calibri"/>
                <a:ea typeface="DejaVu Sans"/>
              </a:rPr>
              <a:t>st </a:t>
            </a:r>
            <a:r>
              <a:rPr b="1" lang="fr-FR" sz="1800" spc="-1" strike="noStrike">
                <a:solidFill>
                  <a:srgbClr val="ff0000"/>
                </a:solidFill>
                <a:uFill>
                  <a:solidFill>
                    <a:srgbClr val="ffffff"/>
                  </a:solidFill>
                </a:uFill>
                <a:latin typeface="Calibri"/>
                <a:ea typeface="DejaVu Sans"/>
              </a:rPr>
              <a:t>e</a:t>
            </a:r>
            <a:r>
              <a:rPr b="0" lang="fr-FR" sz="1800" spc="-1" strike="noStrike">
                <a:solidFill>
                  <a:srgbClr val="000000"/>
                </a:solidFill>
                <a:uFill>
                  <a:solidFill>
                    <a:srgbClr val="ffffff"/>
                  </a:solidFill>
                </a:uFill>
                <a:latin typeface="Calibri"/>
                <a:ea typeface="DejaVu Sans"/>
              </a:rPr>
              <a:t>n </a:t>
            </a:r>
            <a:r>
              <a:rPr b="1" lang="fr-FR" sz="1800" spc="-1" strike="noStrike">
                <a:solidFill>
                  <a:srgbClr val="ff0000"/>
                </a:solidFill>
                <a:uFill>
                  <a:solidFill>
                    <a:srgbClr val="ffffff"/>
                  </a:solidFill>
                </a:uFill>
                <a:latin typeface="Calibri"/>
                <a:ea typeface="DejaVu Sans"/>
              </a:rPr>
              <a:t>q</a:t>
            </a:r>
            <a:r>
              <a:rPr b="0" lang="fr-FR" sz="1800" spc="-1" strike="noStrike">
                <a:solidFill>
                  <a:srgbClr val="000000"/>
                </a:solidFill>
                <a:uFill>
                  <a:solidFill>
                    <a:srgbClr val="ffffff"/>
                  </a:solidFill>
                </a:uFill>
                <a:latin typeface="Calibri"/>
                <a:ea typeface="DejaVu Sans"/>
              </a:rPr>
              <a:t>uart </a:t>
            </a:r>
            <a:r>
              <a:rPr b="1" lang="fr-FR" sz="1800" spc="-1" strike="noStrike">
                <a:solidFill>
                  <a:srgbClr val="ff0000"/>
                </a:solidFill>
                <a:uFill>
                  <a:solidFill>
                    <a:srgbClr val="ffffff"/>
                  </a:solidFill>
                </a:uFill>
                <a:latin typeface="Calibri"/>
                <a:ea typeface="DejaVu Sans"/>
              </a:rPr>
              <a:t>d</a:t>
            </a:r>
            <a:r>
              <a:rPr b="0" lang="fr-FR" sz="1800" spc="-1" strike="noStrike">
                <a:solidFill>
                  <a:srgbClr val="000000"/>
                </a:solidFill>
                <a:uFill>
                  <a:solidFill>
                    <a:srgbClr val="ffffff"/>
                  </a:solidFill>
                </a:uFill>
                <a:latin typeface="Calibri"/>
                <a:ea typeface="DejaVu Sans"/>
              </a:rPr>
              <a:t>e </a:t>
            </a:r>
            <a:r>
              <a:rPr b="1" lang="fr-FR" sz="1800" spc="-1" strike="noStrike">
                <a:solidFill>
                  <a:srgbClr val="ff0000"/>
                </a:solidFill>
                <a:uFill>
                  <a:solidFill>
                    <a:srgbClr val="ffffff"/>
                  </a:solidFill>
                </a:uFill>
                <a:latin typeface="Calibri"/>
                <a:ea typeface="DejaVu Sans"/>
              </a:rPr>
              <a:t>f</a:t>
            </a:r>
            <a:r>
              <a:rPr b="0" lang="fr-FR" sz="1800" spc="-1" strike="noStrike">
                <a:solidFill>
                  <a:srgbClr val="000000"/>
                </a:solidFill>
                <a:uFill>
                  <a:solidFill>
                    <a:srgbClr val="ffffff"/>
                  </a:solidFill>
                </a:uFill>
                <a:latin typeface="Calibri"/>
                <a:ea typeface="DejaVu Sans"/>
              </a:rPr>
              <a:t>inale </a:t>
            </a:r>
            <a:r>
              <a:rPr b="1" lang="fr-FR" sz="1800" spc="-1" strike="noStrike">
                <a:solidFill>
                  <a:srgbClr val="ff0000"/>
                </a:solidFill>
                <a:uFill>
                  <a:solidFill>
                    <a:srgbClr val="ffffff"/>
                  </a:solidFill>
                </a:uFill>
                <a:latin typeface="Calibri"/>
                <a:ea typeface="DejaVu Sans"/>
              </a:rPr>
              <a:t>d</a:t>
            </a:r>
            <a:r>
              <a:rPr b="0" lang="fr-FR" sz="1800" spc="-1" strike="noStrike">
                <a:solidFill>
                  <a:srgbClr val="000000"/>
                </a:solidFill>
                <a:uFill>
                  <a:solidFill>
                    <a:srgbClr val="ffffff"/>
                  </a:solidFill>
                </a:uFill>
                <a:latin typeface="Calibri"/>
                <a:ea typeface="DejaVu Sans"/>
              </a:rPr>
              <a:t>e </a:t>
            </a:r>
            <a:r>
              <a:rPr b="1" lang="fr-FR" sz="1800" spc="-1" strike="noStrike">
                <a:solidFill>
                  <a:srgbClr val="ff0000"/>
                </a:solidFill>
                <a:uFill>
                  <a:solidFill>
                    <a:srgbClr val="ffffff"/>
                  </a:solidFill>
                </a:uFill>
                <a:latin typeface="Calibri"/>
                <a:ea typeface="DejaVu Sans"/>
              </a:rPr>
              <a:t>l</a:t>
            </a:r>
            <a:r>
              <a:rPr b="0" lang="fr-FR" sz="1800" spc="-1" strike="noStrike">
                <a:solidFill>
                  <a:srgbClr val="000000"/>
                </a:solidFill>
                <a:uFill>
                  <a:solidFill>
                    <a:srgbClr val="ffffff"/>
                  </a:solidFill>
                </a:uFill>
                <a:latin typeface="Calibri"/>
                <a:ea typeface="DejaVu Sans"/>
              </a:rPr>
              <a:t>a </a:t>
            </a:r>
            <a:r>
              <a:rPr b="1" lang="fr-FR" sz="1800" spc="-1" strike="noStrike">
                <a:solidFill>
                  <a:srgbClr val="ff0000"/>
                </a:solidFill>
                <a:uFill>
                  <a:solidFill>
                    <a:srgbClr val="ffffff"/>
                  </a:solidFill>
                </a:uFill>
                <a:latin typeface="Calibri"/>
                <a:ea typeface="DejaVu Sans"/>
              </a:rPr>
              <a:t>L</a:t>
            </a:r>
            <a:r>
              <a:rPr b="0" lang="fr-FR" sz="1800" spc="-1" strike="noStrike">
                <a:solidFill>
                  <a:srgbClr val="000000"/>
                </a:solidFill>
                <a:uFill>
                  <a:solidFill>
                    <a:srgbClr val="ffffff"/>
                  </a:solidFill>
                </a:uFill>
                <a:latin typeface="Calibri"/>
                <a:ea typeface="DejaVu Sans"/>
              </a:rPr>
              <a:t>igue </a:t>
            </a:r>
            <a:r>
              <a:rPr b="1" lang="fr-FR" sz="1800" spc="-1" strike="noStrike">
                <a:solidFill>
                  <a:srgbClr val="ff0000"/>
                </a:solidFill>
                <a:uFill>
                  <a:solidFill>
                    <a:srgbClr val="ffffff"/>
                  </a:solidFill>
                </a:uFill>
                <a:latin typeface="Calibri"/>
                <a:ea typeface="DejaVu Sans"/>
              </a:rPr>
              <a:t>d</a:t>
            </a:r>
            <a:r>
              <a:rPr b="0" lang="fr-FR" sz="1800" spc="-1" strike="noStrike">
                <a:solidFill>
                  <a:srgbClr val="000000"/>
                </a:solidFill>
                <a:uFill>
                  <a:solidFill>
                    <a:srgbClr val="ffffff"/>
                  </a:solidFill>
                </a:uFill>
                <a:latin typeface="Calibri"/>
                <a:ea typeface="DejaVu Sans"/>
              </a:rPr>
              <a:t>es </a:t>
            </a:r>
            <a:r>
              <a:rPr b="1" lang="fr-FR" sz="1800" spc="-1" strike="noStrike">
                <a:solidFill>
                  <a:srgbClr val="ff0000"/>
                </a:solidFill>
                <a:uFill>
                  <a:solidFill>
                    <a:srgbClr val="ffffff"/>
                  </a:solidFill>
                </a:uFill>
                <a:latin typeface="Calibri"/>
                <a:ea typeface="DejaVu Sans"/>
              </a:rPr>
              <a:t>c</a:t>
            </a:r>
            <a:r>
              <a:rPr b="0" lang="fr-FR" sz="1800" spc="-1" strike="noStrike">
                <a:solidFill>
                  <a:srgbClr val="000000"/>
                </a:solidFill>
                <a:uFill>
                  <a:solidFill>
                    <a:srgbClr val="ffffff"/>
                  </a:solidFill>
                </a:uFill>
                <a:latin typeface="Calibri"/>
                <a:ea typeface="DejaVu Sans"/>
              </a:rPr>
              <a:t>hampions </a:t>
            </a:r>
            <a:r>
              <a:rPr b="1" lang="fr-FR" sz="1800" spc="-1" strike="noStrike">
                <a:solidFill>
                  <a:srgbClr val="ff0000"/>
                </a:solidFill>
                <a:uFill>
                  <a:solidFill>
                    <a:srgbClr val="ffffff"/>
                  </a:solidFill>
                </a:uFill>
                <a:latin typeface="Calibri"/>
                <a:ea typeface="DejaVu Sans"/>
              </a:rPr>
              <a:t>2015</a:t>
            </a:r>
            <a:endParaRPr b="0" lang="fr-FR" sz="1800" spc="-1" strike="noStrike">
              <a:solidFill>
                <a:srgbClr val="000000"/>
              </a:solidFill>
              <a:uFill>
                <a:solidFill>
                  <a:srgbClr val="ffffff"/>
                </a:solidFill>
              </a:uFill>
              <a:latin typeface="Arial"/>
            </a:endParaRPr>
          </a:p>
        </p:txBody>
      </p:sp>
      <p:sp>
        <p:nvSpPr>
          <p:cNvPr id="317" name="CustomShape 7"/>
          <p:cNvSpPr/>
          <p:nvPr/>
        </p:nvSpPr>
        <p:spPr>
          <a:xfrm>
            <a:off x="3204000" y="4941000"/>
            <a:ext cx="5760000" cy="1065240"/>
          </a:xfrm>
          <a:prstGeom prst="rect">
            <a:avLst/>
          </a:prstGeom>
          <a:noFill/>
          <a:ln>
            <a:noFill/>
          </a:ln>
        </p:spPr>
        <p:style>
          <a:lnRef idx="0"/>
          <a:fillRef idx="0"/>
          <a:effectRef idx="0"/>
          <a:fontRef idx="minor"/>
        </p:style>
        <p:txBody>
          <a:bodyPr lIns="90000" rIns="90000" tIns="45000" bIns="45000"/>
          <a:p>
            <a:pPr algn="ctr">
              <a:lnSpc>
                <a:spcPct val="100000"/>
              </a:lnSpc>
            </a:pPr>
            <a:r>
              <a:rPr b="1" lang="fr-FR" sz="4400" spc="-1" strike="noStrike">
                <a:solidFill>
                  <a:srgbClr val="00b050"/>
                </a:solidFill>
                <a:uFill>
                  <a:solidFill>
                    <a:srgbClr val="ffffff"/>
                  </a:solidFill>
                </a:uFill>
                <a:latin typeface="Calibri"/>
                <a:ea typeface="DejaVu Sans"/>
              </a:rPr>
              <a:t>LBARCAeeqdfdlLdc2015</a:t>
            </a:r>
            <a:endParaRPr b="0" lang="fr-FR" sz="1800" spc="-1" strike="noStrike">
              <a:solidFill>
                <a:srgbClr val="000000"/>
              </a:solidFill>
              <a:uFill>
                <a:solidFill>
                  <a:srgbClr val="ffffff"/>
                </a:solidFill>
              </a:uFill>
              <a:latin typeface="Arial"/>
            </a:endParaRPr>
          </a:p>
          <a:p>
            <a:pPr algn="ctr">
              <a:lnSpc>
                <a:spcPct val="100000"/>
              </a:lnSpc>
            </a:pPr>
            <a:r>
              <a:rPr b="1" lang="fr-FR" sz="2000" spc="-1" strike="noStrike" u="sng">
                <a:solidFill>
                  <a:srgbClr val="0000ff"/>
                </a:solidFill>
                <a:uFill>
                  <a:solidFill>
                    <a:srgbClr val="ffffff"/>
                  </a:solidFill>
                </a:uFill>
                <a:latin typeface="Calibri"/>
                <a:ea typeface="DejaVu Sans"/>
                <a:hlinkClick r:id="rId6"/>
              </a:rPr>
              <a:t>91 bits</a:t>
            </a:r>
            <a:r>
              <a:rPr b="1" lang="fr-FR" sz="2000" spc="-1" strike="noStrike">
                <a:solidFill>
                  <a:srgbClr val="00b050"/>
                </a:solidFill>
                <a:uFill>
                  <a:solidFill>
                    <a:srgbClr val="ffffff"/>
                  </a:solidFill>
                </a:uFill>
                <a:latin typeface="Calibri"/>
                <a:ea typeface="DejaVu Sans"/>
              </a:rPr>
              <a:t> (moyen / normal)</a:t>
            </a:r>
            <a:endParaRPr b="0" lang="fr-FR" sz="1800" spc="-1" strike="noStrike">
              <a:solidFill>
                <a:srgbClr val="000000"/>
              </a:solidFill>
              <a:uFill>
                <a:solidFill>
                  <a:srgbClr val="ffffff"/>
                </a:solidFill>
              </a:uFill>
              <a:latin typeface="Arial"/>
            </a:endParaRPr>
          </a:p>
        </p:txBody>
      </p:sp>
      <p:sp>
        <p:nvSpPr>
          <p:cNvPr id="318" name="CustomShape 8"/>
          <p:cNvSpPr/>
          <p:nvPr/>
        </p:nvSpPr>
        <p:spPr>
          <a:xfrm>
            <a:off x="107640" y="4974840"/>
            <a:ext cx="2951640" cy="1034640"/>
          </a:xfrm>
          <a:prstGeom prst="rect">
            <a:avLst/>
          </a:prstGeom>
          <a:noFill/>
          <a:ln>
            <a:noFill/>
          </a:ln>
        </p:spPr>
        <p:style>
          <a:lnRef idx="0"/>
          <a:fillRef idx="0"/>
          <a:effectRef idx="0"/>
          <a:fontRef idx="minor"/>
        </p:style>
        <p:txBody>
          <a:bodyPr lIns="90000" rIns="90000" tIns="45000" bIns="45000"/>
          <a:p>
            <a:pPr algn="ctr">
              <a:lnSpc>
                <a:spcPct val="100000"/>
              </a:lnSpc>
            </a:pPr>
            <a:r>
              <a:rPr b="1" lang="fr-FR" sz="4400" spc="-1" strike="noStrike">
                <a:solidFill>
                  <a:srgbClr val="c00000"/>
                </a:solidFill>
                <a:uFill>
                  <a:solidFill>
                    <a:srgbClr val="ffffff"/>
                  </a:solidFill>
                </a:uFill>
                <a:latin typeface="Calibri"/>
                <a:ea typeface="DejaVu Sans"/>
              </a:rPr>
              <a:t>Ballon75</a:t>
            </a:r>
            <a:endParaRPr b="0" lang="fr-FR" sz="1800" spc="-1" strike="noStrike">
              <a:solidFill>
                <a:srgbClr val="000000"/>
              </a:solidFill>
              <a:uFill>
                <a:solidFill>
                  <a:srgbClr val="ffffff"/>
                </a:solidFill>
              </a:uFill>
              <a:latin typeface="Arial"/>
            </a:endParaRPr>
          </a:p>
          <a:p>
            <a:pPr algn="ctr">
              <a:lnSpc>
                <a:spcPct val="100000"/>
              </a:lnSpc>
            </a:pPr>
            <a:r>
              <a:rPr b="1" lang="fr-FR" sz="1800" spc="-1" strike="noStrike" u="sng">
                <a:solidFill>
                  <a:srgbClr val="0000ff"/>
                </a:solidFill>
                <a:uFill>
                  <a:solidFill>
                    <a:srgbClr val="ffffff"/>
                  </a:solidFill>
                </a:uFill>
                <a:latin typeface="Calibri"/>
                <a:ea typeface="DejaVu Sans"/>
                <a:hlinkClick r:id="rId7"/>
              </a:rPr>
              <a:t>36 bits</a:t>
            </a:r>
            <a:r>
              <a:rPr b="1" lang="fr-FR" sz="1800" spc="-1" strike="noStrike">
                <a:solidFill>
                  <a:srgbClr val="c00000"/>
                </a:solidFill>
                <a:uFill>
                  <a:solidFill>
                    <a:srgbClr val="ffffff"/>
                  </a:solidFill>
                </a:uFill>
                <a:latin typeface="Calibri"/>
                <a:ea typeface="DejaVu Sans"/>
              </a:rPr>
              <a:t> (très faible)</a:t>
            </a:r>
            <a:endParaRPr b="0" lang="fr-FR" sz="1800" spc="-1" strike="noStrike">
              <a:solidFill>
                <a:srgbClr val="000000"/>
              </a:solidFill>
              <a:uFill>
                <a:solidFill>
                  <a:srgbClr val="ffffff"/>
                </a:solidFill>
              </a:uFill>
              <a:latin typeface="Arial"/>
            </a:endParaRPr>
          </a:p>
        </p:txBody>
      </p:sp>
      <p:pic>
        <p:nvPicPr>
          <p:cNvPr id="319" name="Image 23" descr=""/>
          <p:cNvPicPr/>
          <p:nvPr/>
        </p:nvPicPr>
        <p:blipFill>
          <a:blip r:embed="rId8"/>
          <a:stretch/>
        </p:blipFill>
        <p:spPr>
          <a:xfrm>
            <a:off x="467640" y="1700640"/>
            <a:ext cx="4896000" cy="2447640"/>
          </a:xfrm>
          <a:prstGeom prst="rect">
            <a:avLst/>
          </a:prstGeom>
          <a:ln>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0" name="Image 3" descr=""/>
          <p:cNvPicPr/>
          <p:nvPr/>
        </p:nvPicPr>
        <p:blipFill>
          <a:blip r:embed="rId1"/>
          <a:stretch/>
        </p:blipFill>
        <p:spPr>
          <a:xfrm>
            <a:off x="0" y="0"/>
            <a:ext cx="9143280" cy="6857280"/>
          </a:xfrm>
          <a:prstGeom prst="rect">
            <a:avLst/>
          </a:prstGeom>
          <a:ln>
            <a:noFill/>
          </a:ln>
        </p:spPr>
      </p:pic>
      <p:sp>
        <p:nvSpPr>
          <p:cNvPr id="321" name="CustomShape 1"/>
          <p:cNvSpPr/>
          <p:nvPr/>
        </p:nvSpPr>
        <p:spPr>
          <a:xfrm>
            <a:off x="0" y="0"/>
            <a:ext cx="1852920" cy="1811520"/>
          </a:xfrm>
          <a:prstGeom prst="rect">
            <a:avLst/>
          </a:prstGeom>
          <a:solidFill>
            <a:srgbClr val="dd3519"/>
          </a:solidFill>
          <a:ln>
            <a:noFill/>
          </a:ln>
        </p:spPr>
        <p:style>
          <a:lnRef idx="2">
            <a:schemeClr val="accent1">
              <a:shade val="50000"/>
            </a:schemeClr>
          </a:lnRef>
          <a:fillRef idx="1">
            <a:schemeClr val="accent1"/>
          </a:fillRef>
          <a:effectRef idx="0">
            <a:schemeClr val="accent1"/>
          </a:effectRef>
          <a:fontRef idx="minor"/>
        </p:style>
      </p:sp>
      <p:pic>
        <p:nvPicPr>
          <p:cNvPr id="322" name="Image 7" descr=""/>
          <p:cNvPicPr/>
          <p:nvPr/>
        </p:nvPicPr>
        <p:blipFill>
          <a:blip r:embed="rId2"/>
          <a:stretch/>
        </p:blipFill>
        <p:spPr>
          <a:xfrm>
            <a:off x="0" y="0"/>
            <a:ext cx="9143280" cy="6857280"/>
          </a:xfrm>
          <a:prstGeom prst="rect">
            <a:avLst/>
          </a:prstGeom>
          <a:ln>
            <a:noFill/>
          </a:ln>
        </p:spPr>
      </p:pic>
      <p:sp>
        <p:nvSpPr>
          <p:cNvPr id="323" name="CustomShape 2"/>
          <p:cNvSpPr/>
          <p:nvPr/>
        </p:nvSpPr>
        <p:spPr>
          <a:xfrm>
            <a:off x="0" y="4588560"/>
            <a:ext cx="9143280" cy="175212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324" name="Image 9" descr=""/>
          <p:cNvPicPr/>
          <p:nvPr/>
        </p:nvPicPr>
        <p:blipFill>
          <a:blip r:embed="rId3"/>
          <a:stretch/>
        </p:blipFill>
        <p:spPr>
          <a:xfrm>
            <a:off x="0" y="0"/>
            <a:ext cx="9143280" cy="6857280"/>
          </a:xfrm>
          <a:prstGeom prst="rect">
            <a:avLst/>
          </a:prstGeom>
          <a:ln>
            <a:noFill/>
          </a:ln>
        </p:spPr>
      </p:pic>
      <p:pic>
        <p:nvPicPr>
          <p:cNvPr id="325" name="Image 10" descr=""/>
          <p:cNvPicPr/>
          <p:nvPr/>
        </p:nvPicPr>
        <p:blipFill>
          <a:blip r:embed="rId4"/>
          <a:stretch/>
        </p:blipFill>
        <p:spPr>
          <a:xfrm>
            <a:off x="-8280" y="27360"/>
            <a:ext cx="9143280" cy="6857280"/>
          </a:xfrm>
          <a:prstGeom prst="rect">
            <a:avLst/>
          </a:prstGeom>
          <a:ln>
            <a:noFill/>
          </a:ln>
        </p:spPr>
      </p:pic>
      <p:sp>
        <p:nvSpPr>
          <p:cNvPr id="326" name="CustomShape 3"/>
          <p:cNvSpPr/>
          <p:nvPr/>
        </p:nvSpPr>
        <p:spPr>
          <a:xfrm>
            <a:off x="1276920" y="415440"/>
            <a:ext cx="555984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dd3519"/>
                </a:solidFill>
                <a:uFill>
                  <a:solidFill>
                    <a:srgbClr val="ffffff"/>
                  </a:solidFill>
                </a:uFill>
                <a:latin typeface="Arial Black"/>
                <a:ea typeface="DejaVu Sans"/>
              </a:rPr>
              <a:t>Vérifie tes traces</a:t>
            </a:r>
            <a:endParaRPr b="0" lang="fr-FR" sz="1800" spc="-1" strike="noStrike">
              <a:solidFill>
                <a:srgbClr val="000000"/>
              </a:solidFill>
              <a:uFill>
                <a:solidFill>
                  <a:srgbClr val="ffffff"/>
                </a:solidFill>
              </a:uFill>
              <a:latin typeface="Arial"/>
            </a:endParaRPr>
          </a:p>
        </p:txBody>
      </p:sp>
      <p:sp>
        <p:nvSpPr>
          <p:cNvPr id="327" name="CustomShape 4"/>
          <p:cNvSpPr/>
          <p:nvPr/>
        </p:nvSpPr>
        <p:spPr>
          <a:xfrm>
            <a:off x="490320" y="415440"/>
            <a:ext cx="52236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ffffff"/>
                </a:solidFill>
                <a:uFill>
                  <a:solidFill>
                    <a:srgbClr val="ffffff"/>
                  </a:solidFill>
                </a:uFill>
                <a:latin typeface="Arial Black"/>
                <a:ea typeface="DejaVu Sans"/>
              </a:rPr>
              <a:t>6</a:t>
            </a:r>
            <a:endParaRPr b="0" lang="fr-FR" sz="1800" spc="-1" strike="noStrike">
              <a:solidFill>
                <a:srgbClr val="000000"/>
              </a:solidFill>
              <a:uFill>
                <a:solidFill>
                  <a:srgbClr val="ffffff"/>
                </a:solidFill>
              </a:uFill>
              <a:latin typeface="Arial"/>
            </a:endParaRPr>
          </a:p>
        </p:txBody>
      </p:sp>
      <p:sp>
        <p:nvSpPr>
          <p:cNvPr id="328" name="CustomShape 5"/>
          <p:cNvSpPr/>
          <p:nvPr/>
        </p:nvSpPr>
        <p:spPr>
          <a:xfrm>
            <a:off x="683640" y="1845000"/>
            <a:ext cx="4247640" cy="1766520"/>
          </a:xfrm>
          <a:prstGeom prst="rect">
            <a:avLst/>
          </a:prstGeom>
          <a:noFill/>
          <a:ln>
            <a:noFill/>
          </a:ln>
        </p:spPr>
        <p:style>
          <a:lnRef idx="0"/>
          <a:fillRef idx="0"/>
          <a:effectRef idx="0"/>
          <a:fontRef idx="minor"/>
        </p:style>
        <p:txBody>
          <a:bodyPr lIns="90000" rIns="90000" tIns="45000" bIns="45000"/>
          <a:p>
            <a:pPr>
              <a:lnSpc>
                <a:spcPct val="100000"/>
              </a:lnSpc>
            </a:pPr>
            <a:r>
              <a:rPr b="1" lang="fr-FR" sz="2000" spc="-1" strike="noStrike">
                <a:solidFill>
                  <a:srgbClr val="000000"/>
                </a:solidFill>
                <a:uFill>
                  <a:solidFill>
                    <a:srgbClr val="ffffff"/>
                  </a:solidFill>
                </a:uFill>
                <a:latin typeface="Calibri"/>
                <a:ea typeface="DejaVu Sans"/>
              </a:rPr>
              <a:t>La bonne attitude</a:t>
            </a:r>
            <a:endParaRPr b="0" lang="fr-FR" sz="1800" spc="-1" strike="noStrike">
              <a:solidFill>
                <a:srgbClr val="000000"/>
              </a:solidFill>
              <a:uFill>
                <a:solidFill>
                  <a:srgbClr val="ffffff"/>
                </a:solidFill>
              </a:uFill>
              <a:latin typeface="Arial"/>
            </a:endParaRPr>
          </a:p>
          <a:p>
            <a:pPr>
              <a:lnSpc>
                <a:spcPct val="100000"/>
              </a:lnSpc>
            </a:pPr>
            <a:r>
              <a:rPr b="0" lang="fr-FR" sz="1800" spc="-1" strike="noStrike">
                <a:solidFill>
                  <a:srgbClr val="000000"/>
                </a:solidFill>
                <a:uFill>
                  <a:solidFill>
                    <a:srgbClr val="ffffff"/>
                  </a:solidFill>
                </a:uFill>
                <a:latin typeface="Calibri"/>
                <a:ea typeface="DejaVu Sans"/>
              </a:rPr>
              <a:t> </a:t>
            </a:r>
            <a:endParaRPr b="0" lang="fr-FR" sz="18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1800" spc="-1" strike="noStrike">
                <a:solidFill>
                  <a:srgbClr val="000000"/>
                </a:solidFill>
                <a:uFill>
                  <a:solidFill>
                    <a:srgbClr val="ffffff"/>
                  </a:solidFill>
                </a:uFill>
                <a:latin typeface="Calibri"/>
                <a:ea typeface="DejaVu Sans"/>
              </a:rPr>
              <a:t> </a:t>
            </a:r>
            <a:r>
              <a:rPr b="0" lang="fr-FR" sz="1800" spc="-1" strike="noStrike">
                <a:solidFill>
                  <a:srgbClr val="000000"/>
                </a:solidFill>
                <a:uFill>
                  <a:solidFill>
                    <a:srgbClr val="ffffff"/>
                  </a:solidFill>
                </a:uFill>
                <a:latin typeface="Calibri"/>
                <a:ea typeface="DejaVu Sans"/>
              </a:rPr>
              <a:t>Recherche régulièrement ton nom dans un moteur de recherche</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1800" spc="-1" strike="noStrike">
                <a:solidFill>
                  <a:srgbClr val="000000"/>
                </a:solidFill>
                <a:uFill>
                  <a:solidFill>
                    <a:srgbClr val="ffffff"/>
                  </a:solidFill>
                </a:uFill>
                <a:latin typeface="Calibri"/>
                <a:ea typeface="DejaVu Sans"/>
              </a:rPr>
              <a:t>  </a:t>
            </a:r>
            <a:r>
              <a:rPr b="0" lang="fr-FR" sz="1800" spc="-1" strike="noStrike">
                <a:solidFill>
                  <a:srgbClr val="000000"/>
                </a:solidFill>
                <a:uFill>
                  <a:solidFill>
                    <a:srgbClr val="ffffff"/>
                  </a:solidFill>
                </a:uFill>
                <a:latin typeface="Calibri"/>
                <a:ea typeface="DejaVu Sans"/>
              </a:rPr>
              <a:t>Abonne-toi à une </a:t>
            </a:r>
            <a:r>
              <a:rPr b="0" lang="fr-FR" sz="1800" spc="-1" strike="noStrike" u="sng">
                <a:solidFill>
                  <a:srgbClr val="0000ff"/>
                </a:solidFill>
                <a:uFill>
                  <a:solidFill>
                    <a:srgbClr val="ffffff"/>
                  </a:solidFill>
                </a:uFill>
                <a:latin typeface="Calibri"/>
                <a:ea typeface="DejaVu Sans"/>
                <a:hlinkClick r:id="rId5"/>
              </a:rPr>
              <a:t>alerte à ton nom </a:t>
            </a:r>
            <a:r>
              <a:rPr b="0" lang="fr-FR" sz="1800" spc="-1" strike="noStrike">
                <a:solidFill>
                  <a:srgbClr val="000000"/>
                </a:solidFill>
                <a:uFill>
                  <a:solidFill>
                    <a:srgbClr val="ffffff"/>
                  </a:solidFill>
                </a:uFill>
                <a:latin typeface="Calibri"/>
                <a:ea typeface="DejaVu Sans"/>
              </a:rPr>
              <a:t>! </a:t>
            </a:r>
            <a:endParaRPr b="0" lang="fr-FR" sz="1800" spc="-1" strike="noStrike">
              <a:solidFill>
                <a:srgbClr val="000000"/>
              </a:solidFill>
              <a:uFill>
                <a:solidFill>
                  <a:srgbClr val="ffffff"/>
                </a:solidFill>
              </a:uFill>
              <a:latin typeface="Arial"/>
            </a:endParaRPr>
          </a:p>
        </p:txBody>
      </p:sp>
      <p:sp>
        <p:nvSpPr>
          <p:cNvPr id="329" name="CustomShape 6"/>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11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pic>
        <p:nvPicPr>
          <p:cNvPr id="330" name="Picture 1" descr=""/>
          <p:cNvPicPr/>
          <p:nvPr/>
        </p:nvPicPr>
        <p:blipFill>
          <a:blip r:embed="rId6"/>
          <a:stretch/>
        </p:blipFill>
        <p:spPr>
          <a:xfrm>
            <a:off x="679320" y="4653000"/>
            <a:ext cx="2181600" cy="1583280"/>
          </a:xfrm>
          <a:prstGeom prst="rect">
            <a:avLst/>
          </a:prstGeom>
          <a:ln w="9360">
            <a:noFill/>
          </a:ln>
        </p:spPr>
      </p:pic>
      <p:pic>
        <p:nvPicPr>
          <p:cNvPr id="331" name="Picture 2" descr=""/>
          <p:cNvPicPr/>
          <p:nvPr/>
        </p:nvPicPr>
        <p:blipFill>
          <a:blip r:embed="rId7"/>
          <a:stretch/>
        </p:blipFill>
        <p:spPr>
          <a:xfrm>
            <a:off x="3132000" y="4668480"/>
            <a:ext cx="2571480" cy="1568160"/>
          </a:xfrm>
          <a:prstGeom prst="rect">
            <a:avLst/>
          </a:prstGeom>
          <a:ln w="9360">
            <a:noFill/>
          </a:ln>
        </p:spPr>
      </p:pic>
      <p:pic>
        <p:nvPicPr>
          <p:cNvPr id="332" name="Picture 1" descr=""/>
          <p:cNvPicPr/>
          <p:nvPr/>
        </p:nvPicPr>
        <p:blipFill>
          <a:blip r:embed="rId8"/>
          <a:stretch/>
        </p:blipFill>
        <p:spPr>
          <a:xfrm>
            <a:off x="5724000" y="1700640"/>
            <a:ext cx="2735640" cy="2071800"/>
          </a:xfrm>
          <a:prstGeom prst="rect">
            <a:avLst/>
          </a:prstGeom>
          <a:ln w="9360">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3" name="Image 3" descr=""/>
          <p:cNvPicPr/>
          <p:nvPr/>
        </p:nvPicPr>
        <p:blipFill>
          <a:blip r:embed="rId1"/>
          <a:stretch/>
        </p:blipFill>
        <p:spPr>
          <a:xfrm>
            <a:off x="0" y="0"/>
            <a:ext cx="9143280" cy="6857280"/>
          </a:xfrm>
          <a:prstGeom prst="rect">
            <a:avLst/>
          </a:prstGeom>
          <a:ln>
            <a:noFill/>
          </a:ln>
        </p:spPr>
      </p:pic>
      <p:sp>
        <p:nvSpPr>
          <p:cNvPr id="334" name="CustomShape 1"/>
          <p:cNvSpPr/>
          <p:nvPr/>
        </p:nvSpPr>
        <p:spPr>
          <a:xfrm>
            <a:off x="0" y="0"/>
            <a:ext cx="1852920" cy="1811520"/>
          </a:xfrm>
          <a:prstGeom prst="rect">
            <a:avLst/>
          </a:prstGeom>
          <a:solidFill>
            <a:srgbClr val="dd3519"/>
          </a:solidFill>
          <a:ln>
            <a:noFill/>
          </a:ln>
        </p:spPr>
        <p:style>
          <a:lnRef idx="2">
            <a:schemeClr val="accent1">
              <a:shade val="50000"/>
            </a:schemeClr>
          </a:lnRef>
          <a:fillRef idx="1">
            <a:schemeClr val="accent1"/>
          </a:fillRef>
          <a:effectRef idx="0">
            <a:schemeClr val="accent1"/>
          </a:effectRef>
          <a:fontRef idx="minor"/>
        </p:style>
      </p:sp>
      <p:pic>
        <p:nvPicPr>
          <p:cNvPr id="335" name="Image 7" descr=""/>
          <p:cNvPicPr/>
          <p:nvPr/>
        </p:nvPicPr>
        <p:blipFill>
          <a:blip r:embed="rId2"/>
          <a:stretch/>
        </p:blipFill>
        <p:spPr>
          <a:xfrm>
            <a:off x="0" y="0"/>
            <a:ext cx="9143280" cy="6857280"/>
          </a:xfrm>
          <a:prstGeom prst="rect">
            <a:avLst/>
          </a:prstGeom>
          <a:ln>
            <a:noFill/>
          </a:ln>
        </p:spPr>
      </p:pic>
      <p:sp>
        <p:nvSpPr>
          <p:cNvPr id="336" name="CustomShape 2"/>
          <p:cNvSpPr/>
          <p:nvPr/>
        </p:nvSpPr>
        <p:spPr>
          <a:xfrm>
            <a:off x="0" y="4588560"/>
            <a:ext cx="9143280" cy="175212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337" name="Image 9" descr=""/>
          <p:cNvPicPr/>
          <p:nvPr/>
        </p:nvPicPr>
        <p:blipFill>
          <a:blip r:embed="rId3"/>
          <a:stretch/>
        </p:blipFill>
        <p:spPr>
          <a:xfrm>
            <a:off x="0" y="0"/>
            <a:ext cx="9143280" cy="6857280"/>
          </a:xfrm>
          <a:prstGeom prst="rect">
            <a:avLst/>
          </a:prstGeom>
          <a:ln>
            <a:noFill/>
          </a:ln>
        </p:spPr>
      </p:pic>
      <p:pic>
        <p:nvPicPr>
          <p:cNvPr id="338" name="Image 10" descr=""/>
          <p:cNvPicPr/>
          <p:nvPr/>
        </p:nvPicPr>
        <p:blipFill>
          <a:blip r:embed="rId4"/>
          <a:stretch/>
        </p:blipFill>
        <p:spPr>
          <a:xfrm>
            <a:off x="-8280" y="0"/>
            <a:ext cx="9143280" cy="6857280"/>
          </a:xfrm>
          <a:prstGeom prst="rect">
            <a:avLst/>
          </a:prstGeom>
          <a:ln>
            <a:noFill/>
          </a:ln>
        </p:spPr>
      </p:pic>
      <p:pic>
        <p:nvPicPr>
          <p:cNvPr id="339" name="Image 11" descr=""/>
          <p:cNvPicPr/>
          <p:nvPr/>
        </p:nvPicPr>
        <p:blipFill>
          <a:blip r:embed="rId5"/>
          <a:stretch/>
        </p:blipFill>
        <p:spPr>
          <a:xfrm>
            <a:off x="0" y="0"/>
            <a:ext cx="9143280" cy="6857280"/>
          </a:xfrm>
          <a:prstGeom prst="rect">
            <a:avLst/>
          </a:prstGeom>
          <a:ln>
            <a:noFill/>
          </a:ln>
        </p:spPr>
      </p:pic>
      <p:sp>
        <p:nvSpPr>
          <p:cNvPr id="340" name="CustomShape 3"/>
          <p:cNvSpPr/>
          <p:nvPr/>
        </p:nvSpPr>
        <p:spPr>
          <a:xfrm>
            <a:off x="1276920" y="415440"/>
            <a:ext cx="555984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dd3519"/>
                </a:solidFill>
                <a:uFill>
                  <a:solidFill>
                    <a:srgbClr val="ffffff"/>
                  </a:solidFill>
                </a:uFill>
                <a:latin typeface="Arial Black"/>
                <a:ea typeface="DejaVu Sans"/>
              </a:rPr>
              <a:t>Respecte les autres</a:t>
            </a:r>
            <a:endParaRPr b="0" lang="fr-FR" sz="1800" spc="-1" strike="noStrike">
              <a:solidFill>
                <a:srgbClr val="000000"/>
              </a:solidFill>
              <a:uFill>
                <a:solidFill>
                  <a:srgbClr val="ffffff"/>
                </a:solidFill>
              </a:uFill>
              <a:latin typeface="Arial"/>
            </a:endParaRPr>
          </a:p>
        </p:txBody>
      </p:sp>
      <p:sp>
        <p:nvSpPr>
          <p:cNvPr id="341" name="CustomShape 4"/>
          <p:cNvSpPr/>
          <p:nvPr/>
        </p:nvSpPr>
        <p:spPr>
          <a:xfrm>
            <a:off x="490320" y="415440"/>
            <a:ext cx="52236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ffffff"/>
                </a:solidFill>
                <a:uFill>
                  <a:solidFill>
                    <a:srgbClr val="ffffff"/>
                  </a:solidFill>
                </a:uFill>
                <a:latin typeface="Arial Black"/>
                <a:ea typeface="DejaVu Sans"/>
              </a:rPr>
              <a:t>7</a:t>
            </a:r>
            <a:endParaRPr b="0" lang="fr-FR" sz="1800" spc="-1" strike="noStrike">
              <a:solidFill>
                <a:srgbClr val="000000"/>
              </a:solidFill>
              <a:uFill>
                <a:solidFill>
                  <a:srgbClr val="ffffff"/>
                </a:solidFill>
              </a:uFill>
              <a:latin typeface="Arial"/>
            </a:endParaRPr>
          </a:p>
        </p:txBody>
      </p:sp>
      <p:sp>
        <p:nvSpPr>
          <p:cNvPr id="342" name="CustomShape 5"/>
          <p:cNvSpPr/>
          <p:nvPr/>
        </p:nvSpPr>
        <p:spPr>
          <a:xfrm>
            <a:off x="611640" y="1348200"/>
            <a:ext cx="4035960" cy="2766960"/>
          </a:xfrm>
          <a:prstGeom prst="rect">
            <a:avLst/>
          </a:prstGeom>
          <a:noFill/>
          <a:ln>
            <a:noFill/>
          </a:ln>
        </p:spPr>
        <p:style>
          <a:lnRef idx="0"/>
          <a:fillRef idx="0"/>
          <a:effectRef idx="0"/>
          <a:fontRef idx="minor"/>
        </p:style>
        <p:txBody>
          <a:bodyPr lIns="90000" rIns="90000" tIns="45000" bIns="45000"/>
          <a:p>
            <a:pPr>
              <a:lnSpc>
                <a:spcPct val="100000"/>
              </a:lnSpc>
            </a:pPr>
            <a:r>
              <a:rPr b="1" lang="fr-FR" sz="1600" spc="-1" strike="noStrike">
                <a:solidFill>
                  <a:srgbClr val="000000"/>
                </a:solidFill>
                <a:uFill>
                  <a:solidFill>
                    <a:srgbClr val="ffffff"/>
                  </a:solidFill>
                </a:uFill>
                <a:latin typeface="Arial"/>
                <a:ea typeface="DejaVu Sans"/>
              </a:rPr>
              <a:t>La bonne attitude</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a:p>
            <a:pPr>
              <a:lnSpc>
                <a:spcPct val="100000"/>
              </a:lnSpc>
            </a:pPr>
            <a:r>
              <a:rPr b="0" lang="fr-FR" sz="1600" spc="-1" strike="noStrike">
                <a:solidFill>
                  <a:srgbClr val="000000"/>
                </a:solidFill>
                <a:uFill>
                  <a:solidFill>
                    <a:srgbClr val="ffffff"/>
                  </a:solidFill>
                </a:uFill>
                <a:latin typeface="Calibri"/>
                <a:ea typeface="DejaVu Sans"/>
              </a:rPr>
              <a:t>Ne partage/commente jamais une</a:t>
            </a:r>
            <a:endParaRPr b="0" lang="fr-FR" sz="1800" spc="-1" strike="noStrike">
              <a:solidFill>
                <a:srgbClr val="000000"/>
              </a:solidFill>
              <a:uFill>
                <a:solidFill>
                  <a:srgbClr val="ffffff"/>
                </a:solidFill>
              </a:uFill>
              <a:latin typeface="Arial"/>
            </a:endParaRPr>
          </a:p>
          <a:p>
            <a:pPr>
              <a:lnSpc>
                <a:spcPct val="100000"/>
              </a:lnSpc>
            </a:pPr>
            <a:r>
              <a:rPr b="0" lang="fr-FR" sz="1600" spc="-1" strike="noStrike">
                <a:solidFill>
                  <a:srgbClr val="000000"/>
                </a:solidFill>
                <a:uFill>
                  <a:solidFill>
                    <a:srgbClr val="ffffff"/>
                  </a:solidFill>
                </a:uFill>
                <a:latin typeface="Calibri"/>
                <a:ea typeface="DejaVu Sans"/>
              </a:rPr>
              <a:t>information qui nuit à l’un de tes</a:t>
            </a:r>
            <a:endParaRPr b="0" lang="fr-FR" sz="1800" spc="-1" strike="noStrike">
              <a:solidFill>
                <a:srgbClr val="000000"/>
              </a:solidFill>
              <a:uFill>
                <a:solidFill>
                  <a:srgbClr val="ffffff"/>
                </a:solidFill>
              </a:uFill>
              <a:latin typeface="Arial"/>
            </a:endParaRPr>
          </a:p>
          <a:p>
            <a:pPr>
              <a:lnSpc>
                <a:spcPct val="100000"/>
              </a:lnSpc>
            </a:pPr>
            <a:r>
              <a:rPr b="0" lang="fr-FR" sz="1600" spc="-1" strike="noStrike">
                <a:solidFill>
                  <a:srgbClr val="000000"/>
                </a:solidFill>
                <a:uFill>
                  <a:solidFill>
                    <a:srgbClr val="ffffff"/>
                  </a:solidFill>
                </a:uFill>
                <a:latin typeface="Calibri"/>
                <a:ea typeface="DejaVu Sans"/>
              </a:rPr>
              <a:t>camarades.</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a:p>
            <a:pPr>
              <a:lnSpc>
                <a:spcPct val="100000"/>
              </a:lnSpc>
            </a:pPr>
            <a:r>
              <a:rPr b="0" lang="fr-FR" sz="1600" spc="-1" strike="noStrike">
                <a:solidFill>
                  <a:srgbClr val="000000"/>
                </a:solidFill>
                <a:uFill>
                  <a:solidFill>
                    <a:srgbClr val="ffffff"/>
                  </a:solidFill>
                </a:uFill>
                <a:latin typeface="Calibri"/>
                <a:ea typeface="DejaVu Sans"/>
              </a:rPr>
              <a:t>Pense à la victime : le harcèlement</a:t>
            </a:r>
            <a:endParaRPr b="0" lang="fr-FR" sz="1800" spc="-1" strike="noStrike">
              <a:solidFill>
                <a:srgbClr val="000000"/>
              </a:solidFill>
              <a:uFill>
                <a:solidFill>
                  <a:srgbClr val="ffffff"/>
                </a:solidFill>
              </a:uFill>
              <a:latin typeface="Arial"/>
            </a:endParaRPr>
          </a:p>
          <a:p>
            <a:pPr>
              <a:lnSpc>
                <a:spcPct val="100000"/>
              </a:lnSpc>
            </a:pPr>
            <a:r>
              <a:rPr b="0" lang="fr-FR" sz="1600" spc="-1" strike="noStrike">
                <a:solidFill>
                  <a:srgbClr val="000000"/>
                </a:solidFill>
                <a:uFill>
                  <a:solidFill>
                    <a:srgbClr val="ffffff"/>
                  </a:solidFill>
                </a:uFill>
                <a:latin typeface="Calibri"/>
                <a:ea typeface="DejaVu Sans"/>
              </a:rPr>
              <a:t>mène à une perte de confiance,</a:t>
            </a:r>
            <a:endParaRPr b="0" lang="fr-FR" sz="1800" spc="-1" strike="noStrike">
              <a:solidFill>
                <a:srgbClr val="000000"/>
              </a:solidFill>
              <a:uFill>
                <a:solidFill>
                  <a:srgbClr val="ffffff"/>
                </a:solidFill>
              </a:uFill>
              <a:latin typeface="Arial"/>
            </a:endParaRPr>
          </a:p>
          <a:p>
            <a:pPr>
              <a:lnSpc>
                <a:spcPct val="100000"/>
              </a:lnSpc>
            </a:pPr>
            <a:r>
              <a:rPr b="0" lang="fr-FR" sz="1600" spc="-1" strike="noStrike">
                <a:solidFill>
                  <a:srgbClr val="000000"/>
                </a:solidFill>
                <a:uFill>
                  <a:solidFill>
                    <a:srgbClr val="ffffff"/>
                  </a:solidFill>
                </a:uFill>
                <a:latin typeface="Calibri"/>
                <a:ea typeface="DejaVu Sans"/>
              </a:rPr>
              <a:t>des troubles psychologiques,</a:t>
            </a:r>
            <a:endParaRPr b="0" lang="fr-FR" sz="1800" spc="-1" strike="noStrike">
              <a:solidFill>
                <a:srgbClr val="000000"/>
              </a:solidFill>
              <a:uFill>
                <a:solidFill>
                  <a:srgbClr val="ffffff"/>
                </a:solidFill>
              </a:uFill>
              <a:latin typeface="Arial"/>
            </a:endParaRPr>
          </a:p>
          <a:p>
            <a:pPr>
              <a:lnSpc>
                <a:spcPct val="100000"/>
              </a:lnSpc>
            </a:pPr>
            <a:r>
              <a:rPr b="0" lang="fr-FR" sz="1600" spc="-1" strike="noStrike">
                <a:solidFill>
                  <a:srgbClr val="000000"/>
                </a:solidFill>
                <a:uFill>
                  <a:solidFill>
                    <a:srgbClr val="ffffff"/>
                  </a:solidFill>
                </a:uFill>
                <a:latin typeface="Calibri"/>
                <a:ea typeface="DejaVu Sans"/>
              </a:rPr>
              <a:t>anxiété, dépression et même à des</a:t>
            </a:r>
            <a:endParaRPr b="0" lang="fr-FR" sz="1800" spc="-1" strike="noStrike">
              <a:solidFill>
                <a:srgbClr val="000000"/>
              </a:solidFill>
              <a:uFill>
                <a:solidFill>
                  <a:srgbClr val="ffffff"/>
                </a:solidFill>
              </a:uFill>
              <a:latin typeface="Arial"/>
            </a:endParaRPr>
          </a:p>
          <a:p>
            <a:pPr>
              <a:lnSpc>
                <a:spcPct val="100000"/>
              </a:lnSpc>
            </a:pPr>
            <a:r>
              <a:rPr b="0" lang="fr-FR" sz="1600" spc="-1" strike="noStrike">
                <a:solidFill>
                  <a:srgbClr val="000000"/>
                </a:solidFill>
                <a:uFill>
                  <a:solidFill>
                    <a:srgbClr val="ffffff"/>
                  </a:solidFill>
                </a:uFill>
                <a:latin typeface="Calibri"/>
                <a:ea typeface="DejaVu Sans"/>
              </a:rPr>
              <a:t>conduites suicidaires.</a:t>
            </a:r>
            <a:endParaRPr b="0" lang="fr-FR" sz="1800" spc="-1" strike="noStrike">
              <a:solidFill>
                <a:srgbClr val="000000"/>
              </a:solidFill>
              <a:uFill>
                <a:solidFill>
                  <a:srgbClr val="ffffff"/>
                </a:solidFill>
              </a:uFill>
              <a:latin typeface="Arial"/>
            </a:endParaRPr>
          </a:p>
        </p:txBody>
      </p:sp>
      <p:sp>
        <p:nvSpPr>
          <p:cNvPr id="343" name="CustomShape 6"/>
          <p:cNvSpPr/>
          <p:nvPr/>
        </p:nvSpPr>
        <p:spPr>
          <a:xfrm>
            <a:off x="611640" y="4821120"/>
            <a:ext cx="2565360" cy="1187280"/>
          </a:xfrm>
          <a:prstGeom prst="rect">
            <a:avLst/>
          </a:prstGeom>
          <a:noFill/>
          <a:ln>
            <a:noFill/>
          </a:ln>
        </p:spPr>
        <p:style>
          <a:lnRef idx="0"/>
          <a:fillRef idx="0"/>
          <a:effectRef idx="0"/>
          <a:fontRef idx="minor"/>
        </p:style>
        <p:txBody>
          <a:bodyPr lIns="90000" rIns="90000" tIns="45000" bIns="45000"/>
          <a:p>
            <a:pPr>
              <a:lnSpc>
                <a:spcPct val="100000"/>
              </a:lnSpc>
            </a:pPr>
            <a:r>
              <a:rPr b="0" lang="fr-FR" sz="7200" spc="-1" strike="noStrike">
                <a:solidFill>
                  <a:srgbClr val="dd3519"/>
                </a:solidFill>
                <a:uFill>
                  <a:solidFill>
                    <a:srgbClr val="ffffff"/>
                  </a:solidFill>
                </a:uFill>
                <a:latin typeface="Arial Black"/>
                <a:ea typeface="DejaVu Sans"/>
              </a:rPr>
              <a:t>18%</a:t>
            </a:r>
            <a:endParaRPr b="0" lang="fr-FR" sz="1800" spc="-1" strike="noStrike">
              <a:solidFill>
                <a:srgbClr val="000000"/>
              </a:solidFill>
              <a:uFill>
                <a:solidFill>
                  <a:srgbClr val="ffffff"/>
                </a:solidFill>
              </a:uFill>
              <a:latin typeface="Arial"/>
            </a:endParaRPr>
          </a:p>
        </p:txBody>
      </p:sp>
      <p:sp>
        <p:nvSpPr>
          <p:cNvPr id="344" name="CustomShape 7"/>
          <p:cNvSpPr/>
          <p:nvPr/>
        </p:nvSpPr>
        <p:spPr>
          <a:xfrm>
            <a:off x="2915640" y="4941000"/>
            <a:ext cx="5760000" cy="942480"/>
          </a:xfrm>
          <a:prstGeom prst="rect">
            <a:avLst/>
          </a:prstGeom>
          <a:noFill/>
          <a:ln>
            <a:noFill/>
          </a:ln>
        </p:spPr>
        <p:style>
          <a:lnRef idx="0"/>
          <a:fillRef idx="0"/>
          <a:effectRef idx="0"/>
          <a:fontRef idx="minor"/>
        </p:style>
        <p:txBody>
          <a:bodyPr lIns="90000" rIns="90000" tIns="45000" bIns="45000"/>
          <a:p>
            <a:pPr>
              <a:lnSpc>
                <a:spcPct val="100000"/>
              </a:lnSpc>
            </a:pPr>
            <a:r>
              <a:rPr b="1" lang="fr-FR" sz="1400" spc="-1" strike="noStrike">
                <a:solidFill>
                  <a:srgbClr val="000000"/>
                </a:solidFill>
                <a:uFill>
                  <a:solidFill>
                    <a:srgbClr val="ffffff"/>
                  </a:solidFill>
                </a:uFill>
                <a:latin typeface="Arial"/>
                <a:ea typeface="DejaVu Sans"/>
              </a:rPr>
              <a:t>Le nombre de collégiens qui déclaraient avoir été</a:t>
            </a:r>
            <a:endParaRPr b="0" lang="fr-FR" sz="1800" spc="-1" strike="noStrike">
              <a:solidFill>
                <a:srgbClr val="000000"/>
              </a:solidFill>
              <a:uFill>
                <a:solidFill>
                  <a:srgbClr val="ffffff"/>
                </a:solidFill>
              </a:uFill>
              <a:latin typeface="Arial"/>
            </a:endParaRPr>
          </a:p>
          <a:p>
            <a:pPr>
              <a:lnSpc>
                <a:spcPct val="100000"/>
              </a:lnSpc>
            </a:pPr>
            <a:r>
              <a:rPr b="1" lang="fr-FR" sz="1400" spc="-1" strike="noStrike">
                <a:solidFill>
                  <a:srgbClr val="000000"/>
                </a:solidFill>
                <a:uFill>
                  <a:solidFill>
                    <a:srgbClr val="ffffff"/>
                  </a:solidFill>
                </a:uFill>
                <a:latin typeface="Arial"/>
                <a:ea typeface="DejaVu Sans"/>
              </a:rPr>
              <a:t>insultés, humiliés ou victimes d’actions dévalorisantes</a:t>
            </a:r>
            <a:endParaRPr b="0" lang="fr-FR" sz="1800" spc="-1" strike="noStrike">
              <a:solidFill>
                <a:srgbClr val="000000"/>
              </a:solidFill>
              <a:uFill>
                <a:solidFill>
                  <a:srgbClr val="ffffff"/>
                </a:solidFill>
              </a:uFill>
              <a:latin typeface="Arial"/>
            </a:endParaRPr>
          </a:p>
          <a:p>
            <a:pPr>
              <a:lnSpc>
                <a:spcPct val="100000"/>
              </a:lnSpc>
            </a:pPr>
            <a:r>
              <a:rPr b="1" lang="fr-FR" sz="1400" spc="-1" strike="noStrike">
                <a:solidFill>
                  <a:srgbClr val="000000"/>
                </a:solidFill>
                <a:uFill>
                  <a:solidFill>
                    <a:srgbClr val="ffffff"/>
                  </a:solidFill>
                </a:uFill>
                <a:latin typeface="Arial"/>
                <a:ea typeface="DejaVu Sans"/>
              </a:rPr>
              <a:t>via Internet ou téléphone portable, selon une enquête</a:t>
            </a:r>
            <a:endParaRPr b="0" lang="fr-FR" sz="1800" spc="-1" strike="noStrike">
              <a:solidFill>
                <a:srgbClr val="000000"/>
              </a:solidFill>
              <a:uFill>
                <a:solidFill>
                  <a:srgbClr val="ffffff"/>
                </a:solidFill>
              </a:uFill>
              <a:latin typeface="Arial"/>
            </a:endParaRPr>
          </a:p>
          <a:p>
            <a:pPr>
              <a:lnSpc>
                <a:spcPct val="100000"/>
              </a:lnSpc>
            </a:pPr>
            <a:r>
              <a:rPr b="1" lang="fr-FR" sz="1400" spc="-1" strike="noStrike">
                <a:solidFill>
                  <a:srgbClr val="000000"/>
                </a:solidFill>
                <a:uFill>
                  <a:solidFill>
                    <a:srgbClr val="ffffff"/>
                  </a:solidFill>
                </a:uFill>
                <a:latin typeface="Arial"/>
                <a:ea typeface="DejaVu Sans"/>
              </a:rPr>
              <a:t>du ministère de l’éducation, publiée fin 2013.</a:t>
            </a:r>
            <a:endParaRPr b="0" lang="fr-FR" sz="1800" spc="-1" strike="noStrike">
              <a:solidFill>
                <a:srgbClr val="000000"/>
              </a:solidFill>
              <a:uFill>
                <a:solidFill>
                  <a:srgbClr val="ffffff"/>
                </a:solidFill>
              </a:uFill>
              <a:latin typeface="Arial"/>
            </a:endParaRPr>
          </a:p>
        </p:txBody>
      </p:sp>
      <p:sp>
        <p:nvSpPr>
          <p:cNvPr id="345" name="CustomShape 8"/>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12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6" name="Image 3" descr=""/>
          <p:cNvPicPr/>
          <p:nvPr/>
        </p:nvPicPr>
        <p:blipFill>
          <a:blip r:embed="rId1"/>
          <a:stretch/>
        </p:blipFill>
        <p:spPr>
          <a:xfrm>
            <a:off x="0" y="0"/>
            <a:ext cx="9143280" cy="6857280"/>
          </a:xfrm>
          <a:prstGeom prst="rect">
            <a:avLst/>
          </a:prstGeom>
          <a:ln>
            <a:noFill/>
          </a:ln>
        </p:spPr>
      </p:pic>
      <p:sp>
        <p:nvSpPr>
          <p:cNvPr id="347" name="CustomShape 1"/>
          <p:cNvSpPr/>
          <p:nvPr/>
        </p:nvSpPr>
        <p:spPr>
          <a:xfrm>
            <a:off x="0" y="0"/>
            <a:ext cx="1852920" cy="1811520"/>
          </a:xfrm>
          <a:prstGeom prst="rect">
            <a:avLst/>
          </a:prstGeom>
          <a:solidFill>
            <a:srgbClr val="dd3519"/>
          </a:solidFill>
          <a:ln>
            <a:noFill/>
          </a:ln>
        </p:spPr>
        <p:style>
          <a:lnRef idx="2">
            <a:schemeClr val="accent1">
              <a:shade val="50000"/>
            </a:schemeClr>
          </a:lnRef>
          <a:fillRef idx="1">
            <a:schemeClr val="accent1"/>
          </a:fillRef>
          <a:effectRef idx="0">
            <a:schemeClr val="accent1"/>
          </a:effectRef>
          <a:fontRef idx="minor"/>
        </p:style>
      </p:sp>
      <p:pic>
        <p:nvPicPr>
          <p:cNvPr id="348" name="Image 7" descr=""/>
          <p:cNvPicPr/>
          <p:nvPr/>
        </p:nvPicPr>
        <p:blipFill>
          <a:blip r:embed="rId2"/>
          <a:stretch/>
        </p:blipFill>
        <p:spPr>
          <a:xfrm>
            <a:off x="0" y="0"/>
            <a:ext cx="9143280" cy="6857280"/>
          </a:xfrm>
          <a:prstGeom prst="rect">
            <a:avLst/>
          </a:prstGeom>
          <a:ln>
            <a:noFill/>
          </a:ln>
        </p:spPr>
      </p:pic>
      <p:sp>
        <p:nvSpPr>
          <p:cNvPr id="349" name="CustomShape 2"/>
          <p:cNvSpPr/>
          <p:nvPr/>
        </p:nvSpPr>
        <p:spPr>
          <a:xfrm>
            <a:off x="0" y="4588560"/>
            <a:ext cx="9143280" cy="175212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350" name="Image 9" descr=""/>
          <p:cNvPicPr/>
          <p:nvPr/>
        </p:nvPicPr>
        <p:blipFill>
          <a:blip r:embed="rId3"/>
          <a:stretch/>
        </p:blipFill>
        <p:spPr>
          <a:xfrm>
            <a:off x="0" y="0"/>
            <a:ext cx="9143280" cy="6857280"/>
          </a:xfrm>
          <a:prstGeom prst="rect">
            <a:avLst/>
          </a:prstGeom>
          <a:ln>
            <a:noFill/>
          </a:ln>
        </p:spPr>
      </p:pic>
      <p:pic>
        <p:nvPicPr>
          <p:cNvPr id="351" name="Image 10" descr=""/>
          <p:cNvPicPr/>
          <p:nvPr/>
        </p:nvPicPr>
        <p:blipFill>
          <a:blip r:embed="rId4"/>
          <a:stretch/>
        </p:blipFill>
        <p:spPr>
          <a:xfrm>
            <a:off x="-8280" y="0"/>
            <a:ext cx="9143280" cy="6857280"/>
          </a:xfrm>
          <a:prstGeom prst="rect">
            <a:avLst/>
          </a:prstGeom>
          <a:ln>
            <a:noFill/>
          </a:ln>
        </p:spPr>
      </p:pic>
      <p:sp>
        <p:nvSpPr>
          <p:cNvPr id="352" name="CustomShape 3"/>
          <p:cNvSpPr/>
          <p:nvPr/>
        </p:nvSpPr>
        <p:spPr>
          <a:xfrm>
            <a:off x="1276920" y="260640"/>
            <a:ext cx="5559840" cy="76032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dd3519"/>
                </a:solidFill>
                <a:uFill>
                  <a:solidFill>
                    <a:srgbClr val="ffffff"/>
                  </a:solidFill>
                </a:uFill>
                <a:latin typeface="Arial Black"/>
                <a:ea typeface="DejaVu Sans"/>
              </a:rPr>
              <a:t>Utilise des pseudo</a:t>
            </a:r>
            <a:r>
              <a:rPr b="0" lang="fr-FR" sz="4400" spc="-1" strike="noStrike">
                <a:solidFill>
                  <a:srgbClr val="dd3519"/>
                </a:solidFill>
                <a:uFill>
                  <a:solidFill>
                    <a:srgbClr val="ffffff"/>
                  </a:solidFill>
                </a:uFill>
                <a:latin typeface="Arial Black"/>
                <a:ea typeface="DejaVu Sans"/>
              </a:rPr>
              <a:t>s</a:t>
            </a:r>
            <a:r>
              <a:rPr b="0" lang="fr-FR" sz="3200" spc="-1" strike="noStrike">
                <a:solidFill>
                  <a:srgbClr val="dd3519"/>
                </a:solidFill>
                <a:uFill>
                  <a:solidFill>
                    <a:srgbClr val="ffffff"/>
                  </a:solidFill>
                </a:uFill>
                <a:latin typeface="Arial Black"/>
                <a:ea typeface="DejaVu Sans"/>
              </a:rPr>
              <a:t> !</a:t>
            </a:r>
            <a:endParaRPr b="0" lang="fr-FR" sz="1800" spc="-1" strike="noStrike">
              <a:solidFill>
                <a:srgbClr val="000000"/>
              </a:solidFill>
              <a:uFill>
                <a:solidFill>
                  <a:srgbClr val="ffffff"/>
                </a:solidFill>
              </a:uFill>
              <a:latin typeface="Arial"/>
            </a:endParaRPr>
          </a:p>
        </p:txBody>
      </p:sp>
      <p:sp>
        <p:nvSpPr>
          <p:cNvPr id="353" name="CustomShape 4"/>
          <p:cNvSpPr/>
          <p:nvPr/>
        </p:nvSpPr>
        <p:spPr>
          <a:xfrm>
            <a:off x="490320" y="415440"/>
            <a:ext cx="52236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ffffff"/>
                </a:solidFill>
                <a:uFill>
                  <a:solidFill>
                    <a:srgbClr val="ffffff"/>
                  </a:solidFill>
                </a:uFill>
                <a:latin typeface="Arial Black"/>
                <a:ea typeface="DejaVu Sans"/>
              </a:rPr>
              <a:t>8</a:t>
            </a:r>
            <a:endParaRPr b="0" lang="fr-FR" sz="1800" spc="-1" strike="noStrike">
              <a:solidFill>
                <a:srgbClr val="000000"/>
              </a:solidFill>
              <a:uFill>
                <a:solidFill>
                  <a:srgbClr val="ffffff"/>
                </a:solidFill>
              </a:uFill>
              <a:latin typeface="Arial"/>
            </a:endParaRPr>
          </a:p>
        </p:txBody>
      </p:sp>
      <p:sp>
        <p:nvSpPr>
          <p:cNvPr id="354" name="CustomShape 5"/>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13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pic>
        <p:nvPicPr>
          <p:cNvPr id="355" name="Picture 1" descr=""/>
          <p:cNvPicPr/>
          <p:nvPr/>
        </p:nvPicPr>
        <p:blipFill>
          <a:blip r:embed="rId5"/>
          <a:stretch/>
        </p:blipFill>
        <p:spPr>
          <a:xfrm>
            <a:off x="5364000" y="980640"/>
            <a:ext cx="3707280" cy="3505320"/>
          </a:xfrm>
          <a:prstGeom prst="rect">
            <a:avLst/>
          </a:prstGeom>
          <a:ln w="9360">
            <a:noFill/>
          </a:ln>
        </p:spPr>
      </p:pic>
      <p:sp>
        <p:nvSpPr>
          <p:cNvPr id="356" name="CustomShape 6"/>
          <p:cNvSpPr/>
          <p:nvPr/>
        </p:nvSpPr>
        <p:spPr>
          <a:xfrm>
            <a:off x="323640" y="1484640"/>
            <a:ext cx="5400000" cy="2663640"/>
          </a:xfrm>
          <a:prstGeom prst="rect">
            <a:avLst/>
          </a:prstGeom>
          <a:noFill/>
          <a:ln>
            <a:noFill/>
          </a:ln>
        </p:spPr>
        <p:style>
          <a:lnRef idx="0"/>
          <a:fillRef idx="0"/>
          <a:effectRef idx="0"/>
          <a:fontRef idx="minor"/>
        </p:style>
        <p:txBody>
          <a:bodyPr lIns="90000" rIns="90000" tIns="45000" bIns="45000"/>
          <a:p>
            <a:pPr marL="228600" indent="-227880">
              <a:lnSpc>
                <a:spcPct val="90000"/>
              </a:lnSpc>
              <a:spcBef>
                <a:spcPts val="1001"/>
              </a:spcBef>
              <a:buClr>
                <a:srgbClr val="000000"/>
              </a:buClr>
              <a:buFont typeface="Arial"/>
              <a:buChar char="•"/>
            </a:pPr>
            <a:r>
              <a:rPr b="0" lang="fr-FR" sz="1800" spc="-1" strike="noStrike">
                <a:solidFill>
                  <a:srgbClr val="000000"/>
                </a:solidFill>
                <a:uFill>
                  <a:solidFill>
                    <a:srgbClr val="ffffff"/>
                  </a:solidFill>
                </a:uFill>
                <a:latin typeface="Calibri"/>
              </a:rPr>
              <a:t>Un </a:t>
            </a:r>
            <a:r>
              <a:rPr b="1" lang="fr-FR" sz="1800" spc="-1" strike="noStrike">
                <a:solidFill>
                  <a:srgbClr val="000000"/>
                </a:solidFill>
                <a:uFill>
                  <a:solidFill>
                    <a:srgbClr val="ffffff"/>
                  </a:solidFill>
                </a:uFill>
                <a:latin typeface="Calibri"/>
              </a:rPr>
              <a:t>pseudonyme</a:t>
            </a:r>
            <a:r>
              <a:rPr b="0" lang="fr-FR" sz="1800" spc="-1" strike="noStrike">
                <a:solidFill>
                  <a:srgbClr val="000000"/>
                </a:solidFill>
                <a:uFill>
                  <a:solidFill>
                    <a:srgbClr val="ffffff"/>
                  </a:solidFill>
                </a:uFill>
                <a:latin typeface="Calibri"/>
              </a:rPr>
              <a:t> est un nom d'emprunt qu'une personne choisit de porter pour exercer une activité sous un autre nom que celui de son identité officielle. Elle peut utiliser un pseudo pour protéger son identité et ne pas se faire repérer.</a:t>
            </a:r>
            <a:endParaRPr b="0" lang="fr-FR" sz="1800" spc="-1" strike="noStrike">
              <a:solidFill>
                <a:srgbClr val="000000"/>
              </a:solidFill>
              <a:uFill>
                <a:solidFill>
                  <a:srgbClr val="ffffff"/>
                </a:solidFill>
              </a:uFill>
              <a:latin typeface="Arial"/>
            </a:endParaRPr>
          </a:p>
          <a:p>
            <a:pPr marL="228600" indent="-227880">
              <a:lnSpc>
                <a:spcPct val="90000"/>
              </a:lnSpc>
              <a:spcBef>
                <a:spcPts val="1001"/>
              </a:spcBef>
              <a:buClr>
                <a:srgbClr val="000000"/>
              </a:buClr>
              <a:buFont typeface="Arial"/>
              <a:buChar char="•"/>
            </a:pPr>
            <a:r>
              <a:rPr b="0" lang="fr-FR" sz="1800" spc="-1" strike="noStrike">
                <a:solidFill>
                  <a:srgbClr val="000000"/>
                </a:solidFill>
                <a:uFill>
                  <a:solidFill>
                    <a:srgbClr val="ffffff"/>
                  </a:solidFill>
                </a:uFill>
                <a:latin typeface="Calibri"/>
              </a:rPr>
              <a:t>Il n’est pas un surnom qui , lui, est attribué par une autre personne et permet de vous reconnaitre.</a:t>
            </a:r>
            <a:endParaRPr b="0" lang="fr-FR" sz="1800" spc="-1" strike="noStrike">
              <a:solidFill>
                <a:srgbClr val="000000"/>
              </a:solidFill>
              <a:uFill>
                <a:solidFill>
                  <a:srgbClr val="ffffff"/>
                </a:solidFill>
              </a:uFill>
              <a:latin typeface="Arial"/>
            </a:endParaRPr>
          </a:p>
          <a:p>
            <a:pPr marL="228600" indent="-227880">
              <a:lnSpc>
                <a:spcPct val="90000"/>
              </a:lnSpc>
              <a:spcBef>
                <a:spcPts val="1001"/>
              </a:spcBef>
              <a:buClr>
                <a:srgbClr val="000000"/>
              </a:buClr>
              <a:buFont typeface="Arial"/>
              <a:buChar char="•"/>
            </a:pPr>
            <a:r>
              <a:rPr b="1" lang="fr-FR" sz="1800" spc="-1" strike="noStrike" u="sng">
                <a:solidFill>
                  <a:srgbClr val="0000ff"/>
                </a:solidFill>
                <a:uFill>
                  <a:solidFill>
                    <a:srgbClr val="ffffff"/>
                  </a:solidFill>
                </a:uFill>
                <a:latin typeface="Calibri"/>
                <a:hlinkClick r:id="rId6"/>
              </a:rPr>
              <a:t>Panne d’inspiration ? Il existe des générateurs de pseudo</a:t>
            </a:r>
            <a:endParaRPr b="0" lang="fr-FR" sz="1800" spc="-1" strike="noStrike">
              <a:solidFill>
                <a:srgbClr val="000000"/>
              </a:solidFill>
              <a:uFill>
                <a:solidFill>
                  <a:srgbClr val="ffffff"/>
                </a:solidFill>
              </a:uFill>
              <a:latin typeface="Arial"/>
            </a:endParaRPr>
          </a:p>
          <a:p>
            <a:pPr>
              <a:lnSpc>
                <a:spcPct val="90000"/>
              </a:lnSpc>
              <a:spcBef>
                <a:spcPts val="1001"/>
              </a:spcBef>
            </a:pPr>
            <a:endParaRPr b="0" lang="fr-FR" sz="1800" spc="-1" strike="noStrike">
              <a:solidFill>
                <a:srgbClr val="000000"/>
              </a:solidFill>
              <a:uFill>
                <a:solidFill>
                  <a:srgbClr val="ffffff"/>
                </a:solidFill>
              </a:uFill>
              <a:latin typeface="Arial"/>
            </a:endParaRPr>
          </a:p>
          <a:p>
            <a:pPr>
              <a:lnSpc>
                <a:spcPct val="90000"/>
              </a:lnSpc>
              <a:spcBef>
                <a:spcPts val="1001"/>
              </a:spcBef>
            </a:pPr>
            <a:endParaRPr b="0" lang="fr-FR" sz="1800" spc="-1" strike="noStrike">
              <a:solidFill>
                <a:srgbClr val="000000"/>
              </a:solidFill>
              <a:uFill>
                <a:solidFill>
                  <a:srgbClr val="ffffff"/>
                </a:solidFill>
              </a:uFill>
              <a:latin typeface="Arial"/>
            </a:endParaRPr>
          </a:p>
        </p:txBody>
      </p:sp>
      <p:sp>
        <p:nvSpPr>
          <p:cNvPr id="357" name="CustomShape 7"/>
          <p:cNvSpPr/>
          <p:nvPr/>
        </p:nvSpPr>
        <p:spPr>
          <a:xfrm>
            <a:off x="5728320" y="4662360"/>
            <a:ext cx="1280880" cy="333360"/>
          </a:xfrm>
          <a:prstGeom prst="rect">
            <a:avLst/>
          </a:prstGeom>
          <a:noFill/>
          <a:ln>
            <a:noFill/>
          </a:ln>
        </p:spPr>
        <p:style>
          <a:lnRef idx="0"/>
          <a:fillRef idx="0"/>
          <a:effectRef idx="0"/>
          <a:fontRef idx="minor"/>
        </p:style>
        <p:txBody>
          <a:bodyPr wrap="none" lIns="90000" rIns="90000" tIns="45000" bIns="45000"/>
          <a:p>
            <a:pPr>
              <a:lnSpc>
                <a:spcPct val="100000"/>
              </a:lnSpc>
            </a:pPr>
            <a:r>
              <a:rPr b="0" lang="fr-FR" sz="1600" spc="-1" strike="noStrike">
                <a:solidFill>
                  <a:srgbClr val="000000"/>
                </a:solidFill>
                <a:uFill>
                  <a:solidFill>
                    <a:srgbClr val="ffffff"/>
                  </a:solidFill>
                </a:uFill>
                <a:latin typeface="Calibri"/>
                <a:ea typeface="DejaVu Sans"/>
              </a:rPr>
              <a:t>CITIZENFOUR</a:t>
            </a:r>
            <a:endParaRPr b="0" lang="fr-FR" sz="1800" spc="-1" strike="noStrike">
              <a:solidFill>
                <a:srgbClr val="000000"/>
              </a:solidFill>
              <a:uFill>
                <a:solidFill>
                  <a:srgbClr val="ffffff"/>
                </a:solidFill>
              </a:uFill>
              <a:latin typeface="Arial"/>
            </a:endParaRPr>
          </a:p>
        </p:txBody>
      </p:sp>
      <p:sp>
        <p:nvSpPr>
          <p:cNvPr id="358" name="CustomShape 8"/>
          <p:cNvSpPr/>
          <p:nvPr/>
        </p:nvSpPr>
        <p:spPr>
          <a:xfrm>
            <a:off x="3445200" y="4653000"/>
            <a:ext cx="541800" cy="364320"/>
          </a:xfrm>
          <a:prstGeom prst="rect">
            <a:avLst/>
          </a:prstGeom>
          <a:noFill/>
          <a:ln>
            <a:noFill/>
          </a:ln>
        </p:spPr>
        <p:style>
          <a:lnRef idx="0"/>
          <a:fillRef idx="0"/>
          <a:effectRef idx="0"/>
          <a:fontRef idx="minor"/>
        </p:style>
        <p:txBody>
          <a:bodyPr wrap="none" lIns="90000" rIns="90000" tIns="45000" bIns="45000"/>
          <a:p>
            <a:pPr>
              <a:lnSpc>
                <a:spcPct val="100000"/>
              </a:lnSpc>
            </a:pPr>
            <a:r>
              <a:rPr b="0" lang="fr-FR" sz="1800" spc="-1" strike="noStrike">
                <a:solidFill>
                  <a:srgbClr val="000000"/>
                </a:solidFill>
                <a:uFill>
                  <a:solidFill>
                    <a:srgbClr val="ffffff"/>
                  </a:solidFill>
                </a:uFill>
                <a:latin typeface="Calibri"/>
                <a:ea typeface="DejaVu Sans"/>
              </a:rPr>
              <a:t>CR7</a:t>
            </a:r>
            <a:endParaRPr b="0" lang="fr-FR" sz="1800" spc="-1" strike="noStrike">
              <a:solidFill>
                <a:srgbClr val="000000"/>
              </a:solidFill>
              <a:uFill>
                <a:solidFill>
                  <a:srgbClr val="ffffff"/>
                </a:solidFill>
              </a:uFill>
              <a:latin typeface="Arial"/>
            </a:endParaRPr>
          </a:p>
        </p:txBody>
      </p:sp>
      <p:sp>
        <p:nvSpPr>
          <p:cNvPr id="359" name="CustomShape 9"/>
          <p:cNvSpPr/>
          <p:nvPr/>
        </p:nvSpPr>
        <p:spPr>
          <a:xfrm>
            <a:off x="467640" y="4211640"/>
            <a:ext cx="4751640" cy="394920"/>
          </a:xfrm>
          <a:prstGeom prst="rect">
            <a:avLst/>
          </a:prstGeom>
          <a:noFill/>
          <a:ln>
            <a:noFill/>
          </a:ln>
        </p:spPr>
        <p:style>
          <a:lnRef idx="0"/>
          <a:fillRef idx="0"/>
          <a:effectRef idx="0"/>
          <a:fontRef idx="minor"/>
        </p:style>
        <p:txBody>
          <a:bodyPr lIns="90000" rIns="90000" tIns="45000" bIns="45000"/>
          <a:p>
            <a:pPr>
              <a:lnSpc>
                <a:spcPct val="100000"/>
              </a:lnSpc>
            </a:pPr>
            <a:r>
              <a:rPr b="1" lang="fr-FR" sz="2000" spc="-1" strike="noStrike">
                <a:solidFill>
                  <a:srgbClr val="c00000"/>
                </a:solidFill>
                <a:uFill>
                  <a:solidFill>
                    <a:srgbClr val="ffffff"/>
                  </a:solidFill>
                </a:uFill>
                <a:latin typeface="Calibri"/>
                <a:ea typeface="DejaVu Sans"/>
              </a:rPr>
              <a:t>Est-ce vraiment un pseudo ? </a:t>
            </a:r>
            <a:endParaRPr b="0" lang="fr-FR" sz="1800" spc="-1" strike="noStrike">
              <a:solidFill>
                <a:srgbClr val="000000"/>
              </a:solidFill>
              <a:uFill>
                <a:solidFill>
                  <a:srgbClr val="ffffff"/>
                </a:solidFill>
              </a:uFill>
              <a:latin typeface="Arial"/>
            </a:endParaRPr>
          </a:p>
        </p:txBody>
      </p:sp>
      <p:sp>
        <p:nvSpPr>
          <p:cNvPr id="360" name="CustomShape 10"/>
          <p:cNvSpPr/>
          <p:nvPr/>
        </p:nvSpPr>
        <p:spPr>
          <a:xfrm>
            <a:off x="4788360" y="4662360"/>
            <a:ext cx="683640" cy="333360"/>
          </a:xfrm>
          <a:prstGeom prst="rect">
            <a:avLst/>
          </a:prstGeom>
          <a:noFill/>
          <a:ln>
            <a:noFill/>
          </a:ln>
        </p:spPr>
        <p:style>
          <a:lnRef idx="0"/>
          <a:fillRef idx="0"/>
          <a:effectRef idx="0"/>
          <a:fontRef idx="minor"/>
        </p:style>
        <p:txBody>
          <a:bodyPr wrap="none" lIns="90000" rIns="90000" tIns="45000" bIns="45000"/>
          <a:p>
            <a:pPr>
              <a:lnSpc>
                <a:spcPct val="100000"/>
              </a:lnSpc>
            </a:pPr>
            <a:r>
              <a:rPr b="0" lang="fr-FR" sz="1600" spc="-1" strike="noStrike">
                <a:solidFill>
                  <a:srgbClr val="000000"/>
                </a:solidFill>
                <a:uFill>
                  <a:solidFill>
                    <a:srgbClr val="ffffff"/>
                  </a:solidFill>
                </a:uFill>
                <a:latin typeface="Calibri"/>
                <a:ea typeface="DejaVu Sans"/>
              </a:rPr>
              <a:t>ZIZOU</a:t>
            </a:r>
            <a:endParaRPr b="0" lang="fr-FR" sz="1800" spc="-1" strike="noStrike">
              <a:solidFill>
                <a:srgbClr val="000000"/>
              </a:solidFill>
              <a:uFill>
                <a:solidFill>
                  <a:srgbClr val="ffffff"/>
                </a:solidFill>
              </a:uFill>
              <a:latin typeface="Arial"/>
            </a:endParaRPr>
          </a:p>
        </p:txBody>
      </p:sp>
      <p:sp>
        <p:nvSpPr>
          <p:cNvPr id="361" name="CustomShape 11"/>
          <p:cNvSpPr/>
          <p:nvPr/>
        </p:nvSpPr>
        <p:spPr>
          <a:xfrm>
            <a:off x="1398240" y="4653000"/>
            <a:ext cx="1003680" cy="364320"/>
          </a:xfrm>
          <a:prstGeom prst="rect">
            <a:avLst/>
          </a:prstGeom>
          <a:noFill/>
          <a:ln>
            <a:noFill/>
          </a:ln>
        </p:spPr>
        <p:style>
          <a:lnRef idx="0"/>
          <a:fillRef idx="0"/>
          <a:effectRef idx="0"/>
          <a:fontRef idx="minor"/>
        </p:style>
        <p:txBody>
          <a:bodyPr wrap="none" lIns="90000" rIns="90000" tIns="45000" bIns="45000"/>
          <a:p>
            <a:pPr>
              <a:lnSpc>
                <a:spcPct val="100000"/>
              </a:lnSpc>
            </a:pPr>
            <a:r>
              <a:rPr b="0" lang="fr-FR" sz="1800" spc="-1" strike="noStrike">
                <a:solidFill>
                  <a:srgbClr val="000000"/>
                </a:solidFill>
                <a:uFill>
                  <a:solidFill>
                    <a:srgbClr val="ffffff"/>
                  </a:solidFill>
                </a:uFill>
                <a:latin typeface="Calibri"/>
                <a:ea typeface="DejaVu Sans"/>
              </a:rPr>
              <a:t>BATMAN</a:t>
            </a:r>
            <a:endParaRPr b="0" lang="fr-FR" sz="1800" spc="-1" strike="noStrike">
              <a:solidFill>
                <a:srgbClr val="000000"/>
              </a:solidFill>
              <a:uFill>
                <a:solidFill>
                  <a:srgbClr val="ffffff"/>
                </a:solidFill>
              </a:uFill>
              <a:latin typeface="Arial"/>
            </a:endParaRPr>
          </a:p>
        </p:txBody>
      </p:sp>
      <p:pic>
        <p:nvPicPr>
          <p:cNvPr id="362" name="Picture 4" descr=""/>
          <p:cNvPicPr/>
          <p:nvPr/>
        </p:nvPicPr>
        <p:blipFill>
          <a:blip r:embed="rId7"/>
          <a:stretch/>
        </p:blipFill>
        <p:spPr>
          <a:xfrm>
            <a:off x="5864040" y="4950360"/>
            <a:ext cx="1073880" cy="1295280"/>
          </a:xfrm>
          <a:prstGeom prst="rect">
            <a:avLst/>
          </a:prstGeom>
          <a:ln>
            <a:noFill/>
          </a:ln>
        </p:spPr>
      </p:pic>
      <p:pic>
        <p:nvPicPr>
          <p:cNvPr id="363" name="Picture 6" descr=""/>
          <p:cNvPicPr/>
          <p:nvPr/>
        </p:nvPicPr>
        <p:blipFill>
          <a:blip r:embed="rId8"/>
          <a:stretch/>
        </p:blipFill>
        <p:spPr>
          <a:xfrm>
            <a:off x="4711680" y="4950360"/>
            <a:ext cx="900720" cy="1295280"/>
          </a:xfrm>
          <a:prstGeom prst="rect">
            <a:avLst/>
          </a:prstGeom>
          <a:ln>
            <a:noFill/>
          </a:ln>
        </p:spPr>
      </p:pic>
      <p:pic>
        <p:nvPicPr>
          <p:cNvPr id="364" name="Picture 8" descr=""/>
          <p:cNvPicPr/>
          <p:nvPr/>
        </p:nvPicPr>
        <p:blipFill>
          <a:blip r:embed="rId9"/>
          <a:stretch/>
        </p:blipFill>
        <p:spPr>
          <a:xfrm>
            <a:off x="2608560" y="4950360"/>
            <a:ext cx="1958400" cy="1223280"/>
          </a:xfrm>
          <a:prstGeom prst="rect">
            <a:avLst/>
          </a:prstGeom>
          <a:ln>
            <a:noFill/>
          </a:ln>
        </p:spPr>
      </p:pic>
      <p:pic>
        <p:nvPicPr>
          <p:cNvPr id="365" name="Picture 9" descr=""/>
          <p:cNvPicPr/>
          <p:nvPr/>
        </p:nvPicPr>
        <p:blipFill>
          <a:blip r:embed="rId10"/>
          <a:stretch/>
        </p:blipFill>
        <p:spPr>
          <a:xfrm>
            <a:off x="1456200" y="4950360"/>
            <a:ext cx="1022760" cy="1223280"/>
          </a:xfrm>
          <a:prstGeom prst="rect">
            <a:avLst/>
          </a:prstGeom>
          <a:ln w="9360">
            <a:noFill/>
          </a:ln>
        </p:spPr>
      </p:pic>
      <p:sp>
        <p:nvSpPr>
          <p:cNvPr id="366" name="CustomShape 12"/>
          <p:cNvSpPr/>
          <p:nvPr/>
        </p:nvSpPr>
        <p:spPr>
          <a:xfrm>
            <a:off x="257040" y="4653000"/>
            <a:ext cx="1064520" cy="364320"/>
          </a:xfrm>
          <a:prstGeom prst="rect">
            <a:avLst/>
          </a:prstGeom>
          <a:noFill/>
          <a:ln>
            <a:noFill/>
          </a:ln>
        </p:spPr>
        <p:style>
          <a:lnRef idx="0"/>
          <a:fillRef idx="0"/>
          <a:effectRef idx="0"/>
          <a:fontRef idx="minor"/>
        </p:style>
        <p:txBody>
          <a:bodyPr wrap="none" lIns="90000" rIns="90000" tIns="45000" bIns="45000"/>
          <a:p>
            <a:pPr>
              <a:lnSpc>
                <a:spcPct val="100000"/>
              </a:lnSpc>
            </a:pPr>
            <a:r>
              <a:rPr b="0" lang="fr-FR" sz="1800" spc="-1" strike="noStrike">
                <a:solidFill>
                  <a:srgbClr val="000000"/>
                </a:solidFill>
                <a:uFill>
                  <a:solidFill>
                    <a:srgbClr val="ffffff"/>
                  </a:solidFill>
                </a:uFill>
                <a:latin typeface="Calibri"/>
                <a:ea typeface="DejaVu Sans"/>
              </a:rPr>
              <a:t>RIHANNA</a:t>
            </a:r>
            <a:endParaRPr b="0" lang="fr-FR" sz="1800" spc="-1" strike="noStrike">
              <a:solidFill>
                <a:srgbClr val="000000"/>
              </a:solidFill>
              <a:uFill>
                <a:solidFill>
                  <a:srgbClr val="ffffff"/>
                </a:solidFill>
              </a:uFill>
              <a:latin typeface="Arial"/>
            </a:endParaRPr>
          </a:p>
        </p:txBody>
      </p:sp>
      <p:pic>
        <p:nvPicPr>
          <p:cNvPr id="367" name="Picture 10" descr=""/>
          <p:cNvPicPr/>
          <p:nvPr/>
        </p:nvPicPr>
        <p:blipFill>
          <a:blip r:embed="rId11"/>
          <a:stretch/>
        </p:blipFill>
        <p:spPr>
          <a:xfrm>
            <a:off x="319320" y="4950360"/>
            <a:ext cx="935280" cy="1233000"/>
          </a:xfrm>
          <a:prstGeom prst="rect">
            <a:avLst/>
          </a:prstGeom>
          <a:ln w="9360">
            <a:noFill/>
          </a:ln>
        </p:spPr>
      </p:pic>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8" name="Image 3" descr=""/>
          <p:cNvPicPr/>
          <p:nvPr/>
        </p:nvPicPr>
        <p:blipFill>
          <a:blip r:embed="rId1"/>
          <a:stretch/>
        </p:blipFill>
        <p:spPr>
          <a:xfrm>
            <a:off x="0" y="0"/>
            <a:ext cx="9143280" cy="6857280"/>
          </a:xfrm>
          <a:prstGeom prst="rect">
            <a:avLst/>
          </a:prstGeom>
          <a:ln>
            <a:noFill/>
          </a:ln>
        </p:spPr>
      </p:pic>
      <p:sp>
        <p:nvSpPr>
          <p:cNvPr id="369" name="CustomShape 1"/>
          <p:cNvSpPr/>
          <p:nvPr/>
        </p:nvSpPr>
        <p:spPr>
          <a:xfrm>
            <a:off x="0" y="0"/>
            <a:ext cx="1852920" cy="1811520"/>
          </a:xfrm>
          <a:prstGeom prst="rect">
            <a:avLst/>
          </a:prstGeom>
          <a:solidFill>
            <a:srgbClr val="dd3519"/>
          </a:solidFill>
          <a:ln>
            <a:noFill/>
          </a:ln>
        </p:spPr>
        <p:style>
          <a:lnRef idx="2">
            <a:schemeClr val="accent1">
              <a:shade val="50000"/>
            </a:schemeClr>
          </a:lnRef>
          <a:fillRef idx="1">
            <a:schemeClr val="accent1"/>
          </a:fillRef>
          <a:effectRef idx="0">
            <a:schemeClr val="accent1"/>
          </a:effectRef>
          <a:fontRef idx="minor"/>
        </p:style>
      </p:sp>
      <p:pic>
        <p:nvPicPr>
          <p:cNvPr id="370" name="Image 7" descr=""/>
          <p:cNvPicPr/>
          <p:nvPr/>
        </p:nvPicPr>
        <p:blipFill>
          <a:blip r:embed="rId2"/>
          <a:stretch/>
        </p:blipFill>
        <p:spPr>
          <a:xfrm>
            <a:off x="0" y="0"/>
            <a:ext cx="9143280" cy="6857280"/>
          </a:xfrm>
          <a:prstGeom prst="rect">
            <a:avLst/>
          </a:prstGeom>
          <a:ln>
            <a:noFill/>
          </a:ln>
        </p:spPr>
      </p:pic>
      <p:sp>
        <p:nvSpPr>
          <p:cNvPr id="371" name="CustomShape 2"/>
          <p:cNvSpPr/>
          <p:nvPr/>
        </p:nvSpPr>
        <p:spPr>
          <a:xfrm>
            <a:off x="0" y="4588560"/>
            <a:ext cx="9143280" cy="175212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372" name="Image 9" descr=""/>
          <p:cNvPicPr/>
          <p:nvPr/>
        </p:nvPicPr>
        <p:blipFill>
          <a:blip r:embed="rId3"/>
          <a:stretch/>
        </p:blipFill>
        <p:spPr>
          <a:xfrm>
            <a:off x="0" y="0"/>
            <a:ext cx="9143280" cy="6857280"/>
          </a:xfrm>
          <a:prstGeom prst="rect">
            <a:avLst/>
          </a:prstGeom>
          <a:ln>
            <a:noFill/>
          </a:ln>
        </p:spPr>
      </p:pic>
      <p:pic>
        <p:nvPicPr>
          <p:cNvPr id="373" name="Image 10" descr=""/>
          <p:cNvPicPr/>
          <p:nvPr/>
        </p:nvPicPr>
        <p:blipFill>
          <a:blip r:embed="rId4"/>
          <a:stretch/>
        </p:blipFill>
        <p:spPr>
          <a:xfrm>
            <a:off x="-8280" y="0"/>
            <a:ext cx="9143280" cy="6857280"/>
          </a:xfrm>
          <a:prstGeom prst="rect">
            <a:avLst/>
          </a:prstGeom>
          <a:ln>
            <a:noFill/>
          </a:ln>
        </p:spPr>
      </p:pic>
      <p:sp>
        <p:nvSpPr>
          <p:cNvPr id="374" name="CustomShape 3"/>
          <p:cNvSpPr/>
          <p:nvPr/>
        </p:nvSpPr>
        <p:spPr>
          <a:xfrm>
            <a:off x="1276920" y="415440"/>
            <a:ext cx="711072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dd3519"/>
                </a:solidFill>
                <a:uFill>
                  <a:solidFill>
                    <a:srgbClr val="ffffff"/>
                  </a:solidFill>
                </a:uFill>
                <a:latin typeface="Arial Black"/>
                <a:ea typeface="DejaVu Sans"/>
              </a:rPr>
              <a:t>Fais le ménage après ton surf</a:t>
            </a:r>
            <a:endParaRPr b="0" lang="fr-FR" sz="1800" spc="-1" strike="noStrike">
              <a:solidFill>
                <a:srgbClr val="000000"/>
              </a:solidFill>
              <a:uFill>
                <a:solidFill>
                  <a:srgbClr val="ffffff"/>
                </a:solidFill>
              </a:uFill>
              <a:latin typeface="Arial"/>
            </a:endParaRPr>
          </a:p>
        </p:txBody>
      </p:sp>
      <p:sp>
        <p:nvSpPr>
          <p:cNvPr id="375" name="CustomShape 4"/>
          <p:cNvSpPr/>
          <p:nvPr/>
        </p:nvSpPr>
        <p:spPr>
          <a:xfrm>
            <a:off x="490320" y="415440"/>
            <a:ext cx="52236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ffffff"/>
                </a:solidFill>
                <a:uFill>
                  <a:solidFill>
                    <a:srgbClr val="ffffff"/>
                  </a:solidFill>
                </a:uFill>
                <a:latin typeface="Arial Black"/>
                <a:ea typeface="DejaVu Sans"/>
              </a:rPr>
              <a:t>9</a:t>
            </a:r>
            <a:endParaRPr b="0" lang="fr-FR" sz="1800" spc="-1" strike="noStrike">
              <a:solidFill>
                <a:srgbClr val="000000"/>
              </a:solidFill>
              <a:uFill>
                <a:solidFill>
                  <a:srgbClr val="ffffff"/>
                </a:solidFill>
              </a:uFill>
              <a:latin typeface="Arial"/>
            </a:endParaRPr>
          </a:p>
        </p:txBody>
      </p:sp>
      <p:sp>
        <p:nvSpPr>
          <p:cNvPr id="376" name="CustomShape 5"/>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13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377" name="CustomShape 6"/>
          <p:cNvSpPr/>
          <p:nvPr/>
        </p:nvSpPr>
        <p:spPr>
          <a:xfrm>
            <a:off x="251640" y="1268640"/>
            <a:ext cx="5147280" cy="3383640"/>
          </a:xfrm>
          <a:prstGeom prst="rect">
            <a:avLst/>
          </a:prstGeom>
          <a:noFill/>
          <a:ln>
            <a:noFill/>
          </a:ln>
        </p:spPr>
        <p:style>
          <a:lnRef idx="0"/>
          <a:fillRef idx="0"/>
          <a:effectRef idx="0"/>
          <a:fontRef idx="minor"/>
        </p:style>
        <p:txBody>
          <a:bodyPr lIns="90000" rIns="90000" tIns="45000" bIns="45000"/>
          <a:p>
            <a:pPr marL="228600" indent="-227880">
              <a:lnSpc>
                <a:spcPct val="100000"/>
              </a:lnSpc>
              <a:spcBef>
                <a:spcPts val="1001"/>
              </a:spcBef>
            </a:pPr>
            <a:r>
              <a:rPr b="1" lang="fr-FR" sz="1800" spc="-1" strike="noStrike">
                <a:solidFill>
                  <a:srgbClr val="000000"/>
                </a:solidFill>
                <a:uFill>
                  <a:solidFill>
                    <a:srgbClr val="ffffff"/>
                  </a:solidFill>
                </a:uFill>
                <a:latin typeface="Calibri"/>
              </a:rPr>
              <a:t>Le geste quotidien : </a:t>
            </a:r>
            <a:endParaRPr b="0" lang="fr-FR" sz="1800" spc="-1" strike="noStrike">
              <a:solidFill>
                <a:srgbClr val="000000"/>
              </a:solidFill>
              <a:uFill>
                <a:solidFill>
                  <a:srgbClr val="ffffff"/>
                </a:solidFill>
              </a:uFill>
              <a:latin typeface="Arial"/>
            </a:endParaRPr>
          </a:p>
          <a:p>
            <a:pPr marL="343080" indent="-342360">
              <a:lnSpc>
                <a:spcPct val="100000"/>
              </a:lnSpc>
              <a:spcBef>
                <a:spcPts val="1001"/>
              </a:spcBef>
              <a:buClr>
                <a:srgbClr val="000000"/>
              </a:buClr>
              <a:buFont typeface="Calibri Light"/>
              <a:buAutoNum type="arabicPeriod"/>
            </a:pPr>
            <a:r>
              <a:rPr b="1" lang="fr-FR" sz="1600" spc="304" strike="noStrike">
                <a:solidFill>
                  <a:srgbClr val="000000"/>
                </a:solidFill>
                <a:uFill>
                  <a:solidFill>
                    <a:srgbClr val="ffffff"/>
                  </a:solidFill>
                </a:uFill>
                <a:latin typeface="Calibri"/>
              </a:rPr>
              <a:t>Ordinateur public ou partagé ? </a:t>
            </a:r>
            <a:r>
              <a:rPr b="0" lang="fr-FR" sz="1600" spc="304" strike="noStrike">
                <a:solidFill>
                  <a:srgbClr val="000000"/>
                </a:solidFill>
                <a:uFill>
                  <a:solidFill>
                    <a:srgbClr val="ffffff"/>
                  </a:solidFill>
                </a:uFill>
                <a:latin typeface="Calibri"/>
              </a:rPr>
              <a:t>Utilise le mode de navigation privé et clôture manuellement tes sessions ouvertes. Ce réflexe évite des piratages de session.</a:t>
            </a:r>
            <a:endParaRPr b="0" lang="fr-FR" sz="1800" spc="-1" strike="noStrike">
              <a:solidFill>
                <a:srgbClr val="000000"/>
              </a:solidFill>
              <a:uFill>
                <a:solidFill>
                  <a:srgbClr val="ffffff"/>
                </a:solidFill>
              </a:uFill>
              <a:latin typeface="Arial"/>
            </a:endParaRPr>
          </a:p>
          <a:p>
            <a:pPr marL="343080" indent="-342360">
              <a:lnSpc>
                <a:spcPct val="100000"/>
              </a:lnSpc>
              <a:spcBef>
                <a:spcPts val="1001"/>
              </a:spcBef>
              <a:buClr>
                <a:srgbClr val="000000"/>
              </a:buClr>
              <a:buFont typeface="Calibri Light"/>
              <a:buAutoNum type="arabicPeriod"/>
            </a:pPr>
            <a:r>
              <a:rPr b="1" lang="fr-FR" sz="1600" spc="256" strike="noStrike">
                <a:solidFill>
                  <a:srgbClr val="000000"/>
                </a:solidFill>
                <a:uFill>
                  <a:solidFill>
                    <a:srgbClr val="ffffff"/>
                  </a:solidFill>
                </a:uFill>
                <a:latin typeface="Calibri"/>
              </a:rPr>
              <a:t>Efface régulièrement tes historiques </a:t>
            </a:r>
            <a:r>
              <a:rPr b="0" lang="fr-FR" sz="1600" spc="256" strike="noStrike">
                <a:solidFill>
                  <a:srgbClr val="000000"/>
                </a:solidFill>
                <a:uFill>
                  <a:solidFill>
                    <a:srgbClr val="ffffff"/>
                  </a:solidFill>
                </a:uFill>
                <a:latin typeface="Calibri"/>
              </a:rPr>
              <a:t>de navigation (navigateur, Facebook), vide tes cookies. Ton navigateur gagnera en rapidité et tes traces seront atténuées.</a:t>
            </a:r>
            <a:endParaRPr b="0" lang="fr-FR" sz="1800" spc="-1" strike="noStrike">
              <a:solidFill>
                <a:srgbClr val="000000"/>
              </a:solidFill>
              <a:uFill>
                <a:solidFill>
                  <a:srgbClr val="ffffff"/>
                </a:solidFill>
              </a:uFill>
              <a:latin typeface="Arial"/>
            </a:endParaRPr>
          </a:p>
          <a:p>
            <a:pPr marL="343080" indent="-342360">
              <a:lnSpc>
                <a:spcPct val="100000"/>
              </a:lnSpc>
              <a:spcBef>
                <a:spcPts val="1001"/>
              </a:spcBef>
              <a:buClr>
                <a:srgbClr val="000000"/>
              </a:buClr>
              <a:buFont typeface="Calibri Light"/>
              <a:buAutoNum type="arabicPeriod"/>
            </a:pPr>
            <a:r>
              <a:rPr b="1" lang="fr-FR" sz="1600" spc="296" strike="noStrike">
                <a:solidFill>
                  <a:srgbClr val="000000"/>
                </a:solidFill>
                <a:uFill>
                  <a:solidFill>
                    <a:srgbClr val="ffffff"/>
                  </a:solidFill>
                </a:uFill>
                <a:latin typeface="Calibri"/>
              </a:rPr>
              <a:t>Utilise les fonctionnalités anti-piratage </a:t>
            </a:r>
            <a:r>
              <a:rPr b="0" lang="fr-FR" sz="1600" spc="296" strike="noStrike">
                <a:solidFill>
                  <a:srgbClr val="000000"/>
                </a:solidFill>
                <a:uFill>
                  <a:solidFill>
                    <a:srgbClr val="ffffff"/>
                  </a:solidFill>
                </a:uFill>
                <a:latin typeface="Calibri"/>
              </a:rPr>
              <a:t>proposées  par les réseaux sociaux que tu utilises.</a:t>
            </a:r>
            <a:endParaRPr b="0" lang="fr-FR" sz="1800" spc="-1" strike="noStrike">
              <a:solidFill>
                <a:srgbClr val="000000"/>
              </a:solidFill>
              <a:uFill>
                <a:solidFill>
                  <a:srgbClr val="ffffff"/>
                </a:solidFill>
              </a:uFill>
              <a:latin typeface="Arial"/>
            </a:endParaRPr>
          </a:p>
        </p:txBody>
      </p:sp>
      <p:pic>
        <p:nvPicPr>
          <p:cNvPr id="378" name="Picture 1" descr=""/>
          <p:cNvPicPr/>
          <p:nvPr/>
        </p:nvPicPr>
        <p:blipFill>
          <a:blip r:embed="rId5"/>
          <a:stretch/>
        </p:blipFill>
        <p:spPr>
          <a:xfrm>
            <a:off x="7380360" y="4641480"/>
            <a:ext cx="1655640" cy="1523160"/>
          </a:xfrm>
          <a:prstGeom prst="rect">
            <a:avLst/>
          </a:prstGeom>
          <a:ln w="9360">
            <a:noFill/>
          </a:ln>
        </p:spPr>
      </p:pic>
      <p:pic>
        <p:nvPicPr>
          <p:cNvPr id="379" name="Picture 3" descr=""/>
          <p:cNvPicPr/>
          <p:nvPr/>
        </p:nvPicPr>
        <p:blipFill>
          <a:blip r:embed="rId6"/>
          <a:stretch/>
        </p:blipFill>
        <p:spPr>
          <a:xfrm>
            <a:off x="3708000" y="4797000"/>
            <a:ext cx="3383640" cy="1460160"/>
          </a:xfrm>
          <a:prstGeom prst="rect">
            <a:avLst/>
          </a:prstGeom>
          <a:ln>
            <a:noFill/>
          </a:ln>
        </p:spPr>
      </p:pic>
      <p:pic>
        <p:nvPicPr>
          <p:cNvPr id="380" name="Picture 4" descr=""/>
          <p:cNvPicPr/>
          <p:nvPr/>
        </p:nvPicPr>
        <p:blipFill>
          <a:blip r:embed="rId7"/>
          <a:stretch/>
        </p:blipFill>
        <p:spPr>
          <a:xfrm>
            <a:off x="251640" y="4798440"/>
            <a:ext cx="2982240" cy="1438200"/>
          </a:xfrm>
          <a:prstGeom prst="rect">
            <a:avLst/>
          </a:prstGeom>
          <a:ln w="9360">
            <a:noFill/>
          </a:ln>
        </p:spPr>
      </p:pic>
      <p:sp>
        <p:nvSpPr>
          <p:cNvPr id="381" name="CustomShape 7"/>
          <p:cNvSpPr/>
          <p:nvPr/>
        </p:nvSpPr>
        <p:spPr>
          <a:xfrm>
            <a:off x="107640" y="5301360"/>
            <a:ext cx="431280" cy="4312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fr-FR" sz="2000" spc="-1" strike="noStrike">
                <a:solidFill>
                  <a:srgbClr val="ffffff"/>
                </a:solidFill>
                <a:uFill>
                  <a:solidFill>
                    <a:srgbClr val="ffffff"/>
                  </a:solidFill>
                </a:uFill>
                <a:latin typeface="Calibri"/>
                <a:ea typeface="DejaVu Sans"/>
              </a:rPr>
              <a:t>1</a:t>
            </a:r>
            <a:endParaRPr b="0" lang="fr-FR" sz="1800" spc="-1" strike="noStrike">
              <a:solidFill>
                <a:srgbClr val="000000"/>
              </a:solidFill>
              <a:uFill>
                <a:solidFill>
                  <a:srgbClr val="ffffff"/>
                </a:solidFill>
              </a:uFill>
              <a:latin typeface="Arial"/>
            </a:endParaRPr>
          </a:p>
        </p:txBody>
      </p:sp>
      <p:sp>
        <p:nvSpPr>
          <p:cNvPr id="382" name="CustomShape 8"/>
          <p:cNvSpPr/>
          <p:nvPr/>
        </p:nvSpPr>
        <p:spPr>
          <a:xfrm>
            <a:off x="3276000" y="5301360"/>
            <a:ext cx="431280" cy="4312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fr-FR" sz="2000" spc="-1" strike="noStrike">
                <a:solidFill>
                  <a:srgbClr val="ffffff"/>
                </a:solidFill>
                <a:uFill>
                  <a:solidFill>
                    <a:srgbClr val="ffffff"/>
                  </a:solidFill>
                </a:uFill>
                <a:latin typeface="Calibri"/>
                <a:ea typeface="DejaVu Sans"/>
              </a:rPr>
              <a:t>2</a:t>
            </a:r>
            <a:endParaRPr b="0" lang="fr-FR" sz="1800" spc="-1" strike="noStrike">
              <a:solidFill>
                <a:srgbClr val="000000"/>
              </a:solidFill>
              <a:uFill>
                <a:solidFill>
                  <a:srgbClr val="ffffff"/>
                </a:solidFill>
              </a:uFill>
              <a:latin typeface="Arial"/>
            </a:endParaRPr>
          </a:p>
        </p:txBody>
      </p:sp>
      <p:sp>
        <p:nvSpPr>
          <p:cNvPr id="383" name="CustomShape 9"/>
          <p:cNvSpPr/>
          <p:nvPr/>
        </p:nvSpPr>
        <p:spPr>
          <a:xfrm>
            <a:off x="7092360" y="5301360"/>
            <a:ext cx="431280" cy="4312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fr-FR" sz="2000" spc="-1" strike="noStrike">
                <a:solidFill>
                  <a:srgbClr val="ffffff"/>
                </a:solidFill>
                <a:uFill>
                  <a:solidFill>
                    <a:srgbClr val="ffffff"/>
                  </a:solidFill>
                </a:uFill>
                <a:latin typeface="Calibri"/>
                <a:ea typeface="DejaVu Sans"/>
              </a:rPr>
              <a:t>3</a:t>
            </a:r>
            <a:endParaRPr b="0" lang="fr-FR" sz="1800" spc="-1" strike="noStrike">
              <a:solidFill>
                <a:srgbClr val="000000"/>
              </a:solidFill>
              <a:uFill>
                <a:solidFill>
                  <a:srgbClr val="ffffff"/>
                </a:solidFill>
              </a:uFill>
              <a:latin typeface="Arial"/>
            </a:endParaRPr>
          </a:p>
        </p:txBody>
      </p:sp>
      <p:pic>
        <p:nvPicPr>
          <p:cNvPr id="384" name="Picture 1" descr=""/>
          <p:cNvPicPr/>
          <p:nvPr/>
        </p:nvPicPr>
        <p:blipFill>
          <a:blip r:embed="rId8"/>
          <a:stretch/>
        </p:blipFill>
        <p:spPr>
          <a:xfrm>
            <a:off x="5430600" y="1412640"/>
            <a:ext cx="3533040" cy="2694960"/>
          </a:xfrm>
          <a:prstGeom prst="rect">
            <a:avLst/>
          </a:prstGeom>
          <a:ln w="9360">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5" name="Image 3" descr=""/>
          <p:cNvPicPr/>
          <p:nvPr/>
        </p:nvPicPr>
        <p:blipFill>
          <a:blip r:embed="rId1"/>
          <a:stretch/>
        </p:blipFill>
        <p:spPr>
          <a:xfrm>
            <a:off x="0" y="0"/>
            <a:ext cx="9143280" cy="6857280"/>
          </a:xfrm>
          <a:prstGeom prst="rect">
            <a:avLst/>
          </a:prstGeom>
          <a:ln>
            <a:noFill/>
          </a:ln>
        </p:spPr>
      </p:pic>
      <p:sp>
        <p:nvSpPr>
          <p:cNvPr id="386" name="CustomShape 1"/>
          <p:cNvSpPr/>
          <p:nvPr/>
        </p:nvSpPr>
        <p:spPr>
          <a:xfrm>
            <a:off x="0" y="0"/>
            <a:ext cx="1852920" cy="1811520"/>
          </a:xfrm>
          <a:prstGeom prst="rect">
            <a:avLst/>
          </a:prstGeom>
          <a:solidFill>
            <a:srgbClr val="dd3519"/>
          </a:solidFill>
          <a:ln>
            <a:noFill/>
          </a:ln>
        </p:spPr>
        <p:style>
          <a:lnRef idx="2">
            <a:schemeClr val="accent1">
              <a:shade val="50000"/>
            </a:schemeClr>
          </a:lnRef>
          <a:fillRef idx="1">
            <a:schemeClr val="accent1"/>
          </a:fillRef>
          <a:effectRef idx="0">
            <a:schemeClr val="accent1"/>
          </a:effectRef>
          <a:fontRef idx="minor"/>
        </p:style>
      </p:sp>
      <p:pic>
        <p:nvPicPr>
          <p:cNvPr id="387" name="Image 7" descr=""/>
          <p:cNvPicPr/>
          <p:nvPr/>
        </p:nvPicPr>
        <p:blipFill>
          <a:blip r:embed="rId2"/>
          <a:stretch/>
        </p:blipFill>
        <p:spPr>
          <a:xfrm>
            <a:off x="0" y="0"/>
            <a:ext cx="9143280" cy="6857280"/>
          </a:xfrm>
          <a:prstGeom prst="rect">
            <a:avLst/>
          </a:prstGeom>
          <a:ln>
            <a:noFill/>
          </a:ln>
        </p:spPr>
      </p:pic>
      <p:sp>
        <p:nvSpPr>
          <p:cNvPr id="388" name="CustomShape 2"/>
          <p:cNvSpPr/>
          <p:nvPr/>
        </p:nvSpPr>
        <p:spPr>
          <a:xfrm>
            <a:off x="0" y="4588560"/>
            <a:ext cx="9143280" cy="175212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389" name="Image 9" descr=""/>
          <p:cNvPicPr/>
          <p:nvPr/>
        </p:nvPicPr>
        <p:blipFill>
          <a:blip r:embed="rId3"/>
          <a:stretch/>
        </p:blipFill>
        <p:spPr>
          <a:xfrm>
            <a:off x="0" y="0"/>
            <a:ext cx="9143280" cy="6857280"/>
          </a:xfrm>
          <a:prstGeom prst="rect">
            <a:avLst/>
          </a:prstGeom>
          <a:ln>
            <a:noFill/>
          </a:ln>
        </p:spPr>
      </p:pic>
      <p:pic>
        <p:nvPicPr>
          <p:cNvPr id="390" name="Image 10" descr=""/>
          <p:cNvPicPr/>
          <p:nvPr/>
        </p:nvPicPr>
        <p:blipFill>
          <a:blip r:embed="rId4"/>
          <a:stretch/>
        </p:blipFill>
        <p:spPr>
          <a:xfrm>
            <a:off x="-8280" y="0"/>
            <a:ext cx="9143280" cy="6857280"/>
          </a:xfrm>
          <a:prstGeom prst="rect">
            <a:avLst/>
          </a:prstGeom>
          <a:ln>
            <a:noFill/>
          </a:ln>
        </p:spPr>
      </p:pic>
      <p:sp>
        <p:nvSpPr>
          <p:cNvPr id="391" name="CustomShape 3"/>
          <p:cNvSpPr/>
          <p:nvPr/>
        </p:nvSpPr>
        <p:spPr>
          <a:xfrm>
            <a:off x="1276920" y="415440"/>
            <a:ext cx="754272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dd3519"/>
                </a:solidFill>
                <a:uFill>
                  <a:solidFill>
                    <a:srgbClr val="ffffff"/>
                  </a:solidFill>
                </a:uFill>
                <a:latin typeface="Arial Black"/>
                <a:ea typeface="DejaVu Sans"/>
              </a:rPr>
              <a:t>Créé toi plusieurs adresses mail</a:t>
            </a:r>
            <a:endParaRPr b="0" lang="fr-FR" sz="1800" spc="-1" strike="noStrike">
              <a:solidFill>
                <a:srgbClr val="000000"/>
              </a:solidFill>
              <a:uFill>
                <a:solidFill>
                  <a:srgbClr val="ffffff"/>
                </a:solidFill>
              </a:uFill>
              <a:latin typeface="Arial"/>
            </a:endParaRPr>
          </a:p>
        </p:txBody>
      </p:sp>
      <p:sp>
        <p:nvSpPr>
          <p:cNvPr id="392" name="CustomShape 4"/>
          <p:cNvSpPr/>
          <p:nvPr/>
        </p:nvSpPr>
        <p:spPr>
          <a:xfrm>
            <a:off x="395640" y="415440"/>
            <a:ext cx="76860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ffffff"/>
                </a:solidFill>
                <a:uFill>
                  <a:solidFill>
                    <a:srgbClr val="ffffff"/>
                  </a:solidFill>
                </a:uFill>
                <a:latin typeface="Arial Black"/>
                <a:ea typeface="DejaVu Sans"/>
              </a:rPr>
              <a:t>10</a:t>
            </a:r>
            <a:endParaRPr b="0" lang="fr-FR" sz="1800" spc="-1" strike="noStrike">
              <a:solidFill>
                <a:srgbClr val="000000"/>
              </a:solidFill>
              <a:uFill>
                <a:solidFill>
                  <a:srgbClr val="ffffff"/>
                </a:solidFill>
              </a:uFill>
              <a:latin typeface="Arial"/>
            </a:endParaRPr>
          </a:p>
        </p:txBody>
      </p:sp>
      <p:sp>
        <p:nvSpPr>
          <p:cNvPr id="393" name="CustomShape 5"/>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15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394" name="CustomShape 6"/>
          <p:cNvSpPr/>
          <p:nvPr/>
        </p:nvSpPr>
        <p:spPr>
          <a:xfrm>
            <a:off x="395640" y="1196640"/>
            <a:ext cx="5435280" cy="3138120"/>
          </a:xfrm>
          <a:prstGeom prst="rect">
            <a:avLst/>
          </a:prstGeom>
          <a:noFill/>
          <a:ln>
            <a:noFill/>
          </a:ln>
        </p:spPr>
        <p:style>
          <a:lnRef idx="0"/>
          <a:fillRef idx="0"/>
          <a:effectRef idx="0"/>
          <a:fontRef idx="minor"/>
        </p:style>
        <p:txBody>
          <a:bodyPr lIns="90000" rIns="90000" tIns="45000" bIns="45000"/>
          <a:p>
            <a:pPr>
              <a:lnSpc>
                <a:spcPct val="100000"/>
              </a:lnSpc>
            </a:pPr>
            <a:r>
              <a:rPr b="1" lang="fr-FR" sz="2000" spc="-1" strike="noStrike">
                <a:solidFill>
                  <a:srgbClr val="000000"/>
                </a:solidFill>
                <a:uFill>
                  <a:solidFill>
                    <a:srgbClr val="ffffff"/>
                  </a:solidFill>
                </a:uFill>
                <a:latin typeface="Calibri"/>
                <a:ea typeface="DejaVu Sans"/>
              </a:rPr>
              <a:t>Le geste quotidien</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1800" spc="-1" strike="noStrike">
                <a:solidFill>
                  <a:srgbClr val="000000"/>
                </a:solidFill>
                <a:uFill>
                  <a:solidFill>
                    <a:srgbClr val="ffffff"/>
                  </a:solidFill>
                </a:uFill>
                <a:latin typeface="Calibri"/>
                <a:ea typeface="DejaVu Sans"/>
              </a:rPr>
              <a:t> </a:t>
            </a:r>
            <a:r>
              <a:rPr b="1" lang="fr-FR" sz="1800" spc="-1" strike="noStrike">
                <a:solidFill>
                  <a:srgbClr val="000000"/>
                </a:solidFill>
                <a:uFill>
                  <a:solidFill>
                    <a:srgbClr val="ffffff"/>
                  </a:solidFill>
                </a:uFill>
                <a:latin typeface="Calibri"/>
                <a:ea typeface="DejaVu Sans"/>
              </a:rPr>
              <a:t>Conserve des identités différentes selon les activités en ligne. </a:t>
            </a:r>
            <a:r>
              <a:rPr b="0" lang="fr-FR" sz="1800" spc="-1" strike="noStrike">
                <a:solidFill>
                  <a:srgbClr val="000000"/>
                </a:solidFill>
                <a:uFill>
                  <a:solidFill>
                    <a:srgbClr val="ffffff"/>
                  </a:solidFill>
                </a:uFill>
                <a:latin typeface="Calibri"/>
                <a:ea typeface="DejaVu Sans"/>
              </a:rPr>
              <a:t>Ouvre une boite pourriel sous pseudo/ une boite réseaux sociaux / une boite nominative « sérieuse ». </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1800" spc="-1" strike="noStrike">
                <a:solidFill>
                  <a:srgbClr val="000000"/>
                </a:solidFill>
                <a:uFill>
                  <a:solidFill>
                    <a:srgbClr val="ffffff"/>
                  </a:solidFill>
                </a:uFill>
                <a:latin typeface="Calibri"/>
                <a:ea typeface="DejaVu Sans"/>
              </a:rPr>
              <a:t> </a:t>
            </a:r>
            <a:r>
              <a:rPr b="1" lang="fr-FR" sz="1800" spc="-1" strike="noStrike">
                <a:solidFill>
                  <a:srgbClr val="000000"/>
                </a:solidFill>
                <a:uFill>
                  <a:solidFill>
                    <a:srgbClr val="ffffff"/>
                  </a:solidFill>
                </a:uFill>
                <a:latin typeface="Calibri"/>
                <a:ea typeface="DejaVu Sans"/>
              </a:rPr>
              <a:t>N’utilise pas toujours les mêmes outils </a:t>
            </a:r>
            <a:r>
              <a:rPr b="0" lang="fr-FR" sz="1800" spc="-1" strike="noStrike">
                <a:solidFill>
                  <a:srgbClr val="000000"/>
                </a:solidFill>
                <a:uFill>
                  <a:solidFill>
                    <a:srgbClr val="ffffff"/>
                  </a:solidFill>
                </a:uFill>
                <a:latin typeface="Calibri"/>
                <a:ea typeface="DejaVu Sans"/>
              </a:rPr>
              <a:t>de la même marque. Mise sur des outils alternatifs ! Et retiens l’adage : </a:t>
            </a:r>
            <a:r>
              <a:rPr b="0" i="1" lang="fr-FR" sz="1800" spc="-1" strike="noStrike">
                <a:solidFill>
                  <a:srgbClr val="000000"/>
                </a:solidFill>
                <a:uFill>
                  <a:solidFill>
                    <a:srgbClr val="ffffff"/>
                  </a:solidFill>
                </a:uFill>
                <a:latin typeface="Calibri"/>
                <a:ea typeface="DejaVu Sans"/>
              </a:rPr>
              <a:t>« quand c’est gratuit, c’est vous le produit ».</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p:txBody>
      </p:sp>
      <p:pic>
        <p:nvPicPr>
          <p:cNvPr id="395" name="Picture 1" descr=""/>
          <p:cNvPicPr/>
          <p:nvPr/>
        </p:nvPicPr>
        <p:blipFill>
          <a:blip r:embed="rId5"/>
          <a:stretch/>
        </p:blipFill>
        <p:spPr>
          <a:xfrm>
            <a:off x="5652000" y="2133000"/>
            <a:ext cx="3442680" cy="1583280"/>
          </a:xfrm>
          <a:prstGeom prst="rect">
            <a:avLst/>
          </a:prstGeom>
          <a:ln w="9360">
            <a:noFill/>
          </a:ln>
        </p:spPr>
      </p:pic>
      <p:sp>
        <p:nvSpPr>
          <p:cNvPr id="396" name="CustomShape 7"/>
          <p:cNvSpPr/>
          <p:nvPr/>
        </p:nvSpPr>
        <p:spPr>
          <a:xfrm>
            <a:off x="179640" y="4965120"/>
            <a:ext cx="8963640" cy="1187280"/>
          </a:xfrm>
          <a:prstGeom prst="rect">
            <a:avLst/>
          </a:prstGeom>
          <a:noFill/>
          <a:ln>
            <a:noFill/>
          </a:ln>
        </p:spPr>
        <p:style>
          <a:lnRef idx="0"/>
          <a:fillRef idx="0"/>
          <a:effectRef idx="0"/>
          <a:fontRef idx="minor"/>
        </p:style>
        <p:txBody>
          <a:bodyPr lIns="90000" rIns="90000" tIns="45000" bIns="45000"/>
          <a:p>
            <a:pPr>
              <a:lnSpc>
                <a:spcPct val="100000"/>
              </a:lnSpc>
            </a:pPr>
            <a:r>
              <a:rPr b="0" lang="fr-FR" sz="1800" spc="-1" strike="noStrike">
                <a:solidFill>
                  <a:srgbClr val="000000"/>
                </a:solidFill>
                <a:uFill>
                  <a:solidFill>
                    <a:srgbClr val="ffffff"/>
                  </a:solidFill>
                </a:uFill>
                <a:latin typeface="Calibri"/>
                <a:ea typeface="DejaVu Sans"/>
              </a:rPr>
              <a:t>michel.dupont@outlook.fr &gt; la boite que tu souhaites utiliser pour communiquer </a:t>
            </a:r>
            <a:endParaRPr b="0" lang="fr-FR" sz="1800" spc="-1" strike="noStrike">
              <a:solidFill>
                <a:srgbClr val="000000"/>
              </a:solidFill>
              <a:uFill>
                <a:solidFill>
                  <a:srgbClr val="ffffff"/>
                </a:solidFill>
              </a:uFill>
              <a:latin typeface="Arial"/>
            </a:endParaRPr>
          </a:p>
          <a:p>
            <a:pPr>
              <a:lnSpc>
                <a:spcPct val="100000"/>
              </a:lnSpc>
            </a:pPr>
            <a:r>
              <a:rPr b="0" lang="fr-FR" sz="1800" spc="-1" strike="noStrike">
                <a:solidFill>
                  <a:srgbClr val="000000"/>
                </a:solidFill>
                <a:uFill>
                  <a:solidFill>
                    <a:srgbClr val="ffffff"/>
                  </a:solidFill>
                </a:uFill>
                <a:latin typeface="Calibri"/>
                <a:ea typeface="DejaVu Sans"/>
              </a:rPr>
              <a:t>micheldu26@gmail.com &gt; pour s’inscrire sur les réseaux sociaux</a:t>
            </a:r>
            <a:endParaRPr b="0" lang="fr-FR" sz="1800" spc="-1" strike="noStrike">
              <a:solidFill>
                <a:srgbClr val="000000"/>
              </a:solidFill>
              <a:uFill>
                <a:solidFill>
                  <a:srgbClr val="ffffff"/>
                </a:solidFill>
              </a:uFill>
              <a:latin typeface="Arial"/>
            </a:endParaRPr>
          </a:p>
          <a:p>
            <a:pPr>
              <a:lnSpc>
                <a:spcPct val="100000"/>
              </a:lnSpc>
            </a:pPr>
            <a:r>
              <a:rPr b="0" lang="fr-FR" sz="1800" spc="-1" strike="noStrike">
                <a:solidFill>
                  <a:srgbClr val="000000"/>
                </a:solidFill>
                <a:uFill>
                  <a:solidFill>
                    <a:srgbClr val="ffffff"/>
                  </a:solidFill>
                </a:uFill>
                <a:latin typeface="Calibri"/>
                <a:ea typeface="DejaVu Sans"/>
              </a:rPr>
              <a:t>michelfrombridge@laposte.net &gt; pour t’inscrire à des jeux concours</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CustomShape 1"/>
          <p:cNvSpPr/>
          <p:nvPr/>
        </p:nvSpPr>
        <p:spPr>
          <a:xfrm>
            <a:off x="5082840" y="0"/>
            <a:ext cx="4060440" cy="6359040"/>
          </a:xfrm>
          <a:prstGeom prst="rect">
            <a:avLst/>
          </a:prstGeom>
          <a:solidFill>
            <a:srgbClr val="087aa7"/>
          </a:solidFill>
          <a:ln>
            <a:round/>
          </a:ln>
        </p:spPr>
        <p:style>
          <a:lnRef idx="2">
            <a:schemeClr val="accent1">
              <a:shade val="50000"/>
            </a:schemeClr>
          </a:lnRef>
          <a:fillRef idx="1">
            <a:schemeClr val="accent1"/>
          </a:fillRef>
          <a:effectRef idx="0">
            <a:schemeClr val="accent1"/>
          </a:effectRef>
          <a:fontRef idx="minor"/>
        </p:style>
      </p:sp>
      <p:pic>
        <p:nvPicPr>
          <p:cNvPr id="398" name="Image 4" descr=""/>
          <p:cNvPicPr/>
          <p:nvPr/>
        </p:nvPicPr>
        <p:blipFill>
          <a:blip r:embed="rId1"/>
          <a:stretch/>
        </p:blipFill>
        <p:spPr>
          <a:xfrm>
            <a:off x="-720" y="0"/>
            <a:ext cx="9143280" cy="6857280"/>
          </a:xfrm>
          <a:prstGeom prst="rect">
            <a:avLst/>
          </a:prstGeom>
          <a:ln>
            <a:noFill/>
          </a:ln>
        </p:spPr>
      </p:pic>
      <p:sp>
        <p:nvSpPr>
          <p:cNvPr id="399" name="CustomShape 2"/>
          <p:cNvSpPr/>
          <p:nvPr/>
        </p:nvSpPr>
        <p:spPr>
          <a:xfrm>
            <a:off x="5272200" y="1680480"/>
            <a:ext cx="3393360" cy="2223000"/>
          </a:xfrm>
          <a:prstGeom prst="rect">
            <a:avLst/>
          </a:prstGeom>
          <a:noFill/>
          <a:ln>
            <a:noFill/>
          </a:ln>
        </p:spPr>
        <p:style>
          <a:lnRef idx="0"/>
          <a:fillRef idx="0"/>
          <a:effectRef idx="0"/>
          <a:fontRef idx="minor"/>
        </p:style>
        <p:txBody>
          <a:bodyPr lIns="90000" rIns="90000" tIns="45000" bIns="45000"/>
          <a:p>
            <a:r>
              <a:rPr b="0" lang="fr-FR" sz="2800" spc="-1" strike="noStrike">
                <a:solidFill>
                  <a:srgbClr val="ffed00"/>
                </a:solidFill>
                <a:uFill>
                  <a:solidFill>
                    <a:srgbClr val="ffffff"/>
                  </a:solidFill>
                </a:uFill>
                <a:latin typeface="Arial Black"/>
                <a:ea typeface="DejaVu Sans"/>
              </a:rPr>
              <a:t>ATELIER 2</a:t>
            </a:r>
            <a:endParaRPr b="0" lang="fr-FR" sz="1800" spc="-1" strike="noStrike">
              <a:solidFill>
                <a:srgbClr val="000000"/>
              </a:solidFill>
              <a:uFill>
                <a:solidFill>
                  <a:srgbClr val="ffffff"/>
                </a:solidFill>
              </a:uFill>
              <a:latin typeface="Arial"/>
            </a:endParaRPr>
          </a:p>
          <a:p>
            <a:pPr>
              <a:lnSpc>
                <a:spcPct val="100000"/>
              </a:lnSpc>
            </a:pPr>
            <a:r>
              <a:rPr b="0" lang="fr-FR" sz="2800" spc="-1" strike="noStrike">
                <a:solidFill>
                  <a:srgbClr val="ffffff"/>
                </a:solidFill>
                <a:uFill>
                  <a:solidFill>
                    <a:srgbClr val="ffffff"/>
                  </a:solidFill>
                </a:uFill>
                <a:latin typeface="Arial Black"/>
                <a:ea typeface="DejaVu Sans"/>
              </a:rPr>
              <a:t>Les outils pour mieux maitriser sa réputation en ligne</a:t>
            </a:r>
            <a:endParaRPr b="0" lang="fr-FR" sz="1800" spc="-1" strike="noStrike">
              <a:solidFill>
                <a:srgbClr val="000000"/>
              </a:solidFill>
              <a:uFill>
                <a:solidFill>
                  <a:srgbClr val="ffffff"/>
                </a:solidFill>
              </a:uFill>
              <a:latin typeface="Arial"/>
            </a:endParaRPr>
          </a:p>
        </p:txBody>
      </p:sp>
      <p:sp>
        <p:nvSpPr>
          <p:cNvPr id="400" name="CustomShape 3"/>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16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pic>
        <p:nvPicPr>
          <p:cNvPr id="401" name="Picture 1" descr=""/>
          <p:cNvPicPr/>
          <p:nvPr/>
        </p:nvPicPr>
        <p:blipFill>
          <a:blip r:embed="rId2"/>
          <a:stretch/>
        </p:blipFill>
        <p:spPr>
          <a:xfrm>
            <a:off x="107640" y="1412640"/>
            <a:ext cx="4907880" cy="3743640"/>
          </a:xfrm>
          <a:prstGeom prst="rect">
            <a:avLst/>
          </a:prstGeom>
          <a:ln w="9360">
            <a:noFill/>
          </a:ln>
        </p:spPr>
      </p:pic>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CustomShape 1"/>
          <p:cNvSpPr/>
          <p:nvPr/>
        </p:nvSpPr>
        <p:spPr>
          <a:xfrm>
            <a:off x="3029040" y="6356520"/>
            <a:ext cx="308556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1200" spc="-1" strike="noStrike">
                <a:solidFill>
                  <a:srgbClr val="8b8b8b"/>
                </a:solidFill>
                <a:uFill>
                  <a:solidFill>
                    <a:srgbClr val="ffffff"/>
                  </a:solidFill>
                </a:uFill>
                <a:latin typeface="Calibri"/>
              </a:rPr>
              <a:t>Bonne formation !</a:t>
            </a:r>
            <a:endParaRPr b="0" lang="fr-FR" sz="1800" spc="-1" strike="noStrike">
              <a:solidFill>
                <a:srgbClr val="000000"/>
              </a:solidFill>
              <a:uFill>
                <a:solidFill>
                  <a:srgbClr val="ffffff"/>
                </a:solidFill>
              </a:uFill>
              <a:latin typeface="Arial"/>
            </a:endParaRPr>
          </a:p>
        </p:txBody>
      </p:sp>
      <p:sp>
        <p:nvSpPr>
          <p:cNvPr id="164" name="CustomShape 2"/>
          <p:cNvSpPr/>
          <p:nvPr/>
        </p:nvSpPr>
        <p:spPr>
          <a:xfrm>
            <a:off x="6458040" y="6356520"/>
            <a:ext cx="2056680" cy="364320"/>
          </a:xfrm>
          <a:prstGeom prst="rect">
            <a:avLst/>
          </a:prstGeom>
          <a:noFill/>
          <a:ln>
            <a:noFill/>
          </a:ln>
        </p:spPr>
        <p:style>
          <a:lnRef idx="0"/>
          <a:fillRef idx="0"/>
          <a:effectRef idx="0"/>
          <a:fontRef idx="minor"/>
        </p:style>
        <p:txBody>
          <a:bodyPr lIns="90000" rIns="90000" tIns="45000" bIns="45000" anchor="ctr"/>
          <a:p>
            <a:pPr algn="r">
              <a:lnSpc>
                <a:spcPct val="100000"/>
              </a:lnSpc>
            </a:pPr>
            <a:fld id="{7D8BBEA8-9D13-4F0F-A53E-3DBD4DD8FA06}" type="slidenum">
              <a:rPr b="0" lang="fr-FR" sz="1200" spc="-1" strike="noStrike">
                <a:solidFill>
                  <a:srgbClr val="8b8b8b"/>
                </a:solidFill>
                <a:uFill>
                  <a:solidFill>
                    <a:srgbClr val="ffffff"/>
                  </a:solidFill>
                </a:uFill>
                <a:latin typeface="Calibri"/>
              </a:rPr>
              <a:t>&lt;numéro&gt;</a:t>
            </a:fld>
            <a:endParaRPr b="0" lang="fr-FR" sz="1800" spc="-1" strike="noStrike">
              <a:solidFill>
                <a:srgbClr val="000000"/>
              </a:solidFill>
              <a:uFill>
                <a:solidFill>
                  <a:srgbClr val="ffffff"/>
                </a:solidFill>
              </a:uFill>
              <a:latin typeface="Arial"/>
            </a:endParaRPr>
          </a:p>
        </p:txBody>
      </p:sp>
      <p:graphicFrame>
        <p:nvGraphicFramePr>
          <p:cNvPr id="165" name="Table 3"/>
          <p:cNvGraphicFramePr/>
          <p:nvPr/>
        </p:nvGraphicFramePr>
        <p:xfrm>
          <a:off x="576000" y="4023000"/>
          <a:ext cx="8099640" cy="1853640"/>
        </p:xfrm>
        <a:graphic>
          <a:graphicData uri="http://schemas.openxmlformats.org/drawingml/2006/table">
            <a:tbl>
              <a:tblPr/>
              <a:tblGrid>
                <a:gridCol w="7367400"/>
                <a:gridCol w="732600"/>
              </a:tblGrid>
              <a:tr h="370800">
                <a:tc>
                  <a:txBody>
                    <a:bodyPr/>
                    <a:p>
                      <a:pPr>
                        <a:lnSpc>
                          <a:spcPct val="100000"/>
                        </a:lnSpc>
                      </a:pPr>
                      <a:r>
                        <a:rPr b="1" lang="fr-FR" sz="1800" spc="-1" strike="noStrike">
                          <a:solidFill>
                            <a:srgbClr val="ffffff"/>
                          </a:solidFill>
                          <a:uFill>
                            <a:solidFill>
                              <a:srgbClr val="ffffff"/>
                            </a:solidFill>
                          </a:uFill>
                          <a:latin typeface="Calibri"/>
                        </a:rPr>
                        <a:t>Bon à savoir </a:t>
                      </a:r>
                      <a:endParaRPr b="0" lang="fr-F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370800">
                <a:tc>
                  <a:txBody>
                    <a:bodyPr/>
                    <a:p>
                      <a:pPr>
                        <a:lnSpc>
                          <a:spcPct val="100000"/>
                        </a:lnSpc>
                      </a:pPr>
                      <a:r>
                        <a:rPr b="0" lang="fr-FR" sz="1800" spc="-1" strike="noStrike">
                          <a:solidFill>
                            <a:srgbClr val="000000"/>
                          </a:solidFill>
                          <a:uFill>
                            <a:solidFill>
                              <a:srgbClr val="ffffff"/>
                            </a:solidFill>
                          </a:uFill>
                          <a:latin typeface="Calibri"/>
                        </a:rPr>
                        <a:t>Slide méthodologique à masquer pendant la formation</a:t>
                      </a:r>
                      <a:endParaRPr b="0" lang="fr-F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70800">
                <a:tc>
                  <a:txBody>
                    <a:bodyPr/>
                    <a:p>
                      <a:pPr>
                        <a:lnSpc>
                          <a:spcPct val="100000"/>
                        </a:lnSpc>
                      </a:pPr>
                      <a:r>
                        <a:rPr b="0" lang="fr-FR" sz="1800" spc="-1" strike="noStrike">
                          <a:solidFill>
                            <a:srgbClr val="000000"/>
                          </a:solidFill>
                          <a:uFill>
                            <a:solidFill>
                              <a:srgbClr val="ffffff"/>
                            </a:solidFill>
                          </a:uFill>
                          <a:latin typeface="Calibri"/>
                        </a:rPr>
                        <a:t>Slide illustrée dans  le contexte footballistique</a:t>
                      </a:r>
                      <a:endParaRPr b="0" lang="fr-F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370800">
                <a:tc>
                  <a:txBody>
                    <a:bodyPr/>
                    <a:p>
                      <a:pPr>
                        <a:lnSpc>
                          <a:spcPct val="100000"/>
                        </a:lnSpc>
                      </a:pPr>
                      <a:r>
                        <a:rPr b="0" lang="fr-FR" sz="1800" spc="-1" strike="noStrike">
                          <a:solidFill>
                            <a:srgbClr val="000000"/>
                          </a:solidFill>
                          <a:uFill>
                            <a:solidFill>
                              <a:srgbClr val="ffffff"/>
                            </a:solidFill>
                          </a:uFill>
                          <a:latin typeface="Calibri"/>
                        </a:rPr>
                        <a:t>Lisez les zones commentaires ! Elles vous permettront d’expliciter les slides</a:t>
                      </a:r>
                      <a:endParaRPr b="0" lang="fr-F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70440">
                <a:tc>
                  <a:txBody>
                    <a:bodyPr/>
                    <a:p>
                      <a:pPr>
                        <a:lnSpc>
                          <a:spcPct val="100000"/>
                        </a:lnSpc>
                      </a:pPr>
                      <a:r>
                        <a:rPr b="0" lang="fr-FR" sz="1800" spc="-1" strike="noStrike">
                          <a:solidFill>
                            <a:srgbClr val="000000"/>
                          </a:solidFill>
                          <a:uFill>
                            <a:solidFill>
                              <a:srgbClr val="ffffff"/>
                            </a:solidFill>
                          </a:uFill>
                          <a:latin typeface="Calibri"/>
                        </a:rPr>
                        <a:t>Un lexique et quelques lectures en fin de PowerPoint</a:t>
                      </a:r>
                      <a:endParaRPr b="0" lang="fr-F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p>
                      <a:pPr>
                        <a:lnSpc>
                          <a:spcPct val="100000"/>
                        </a:lnSpc>
                      </a:pPr>
                      <a:r>
                        <a:rPr b="0" lang="fr-FR" sz="1800" spc="-1" strike="noStrike">
                          <a:solidFill>
                            <a:srgbClr val="000000"/>
                          </a:solidFill>
                          <a:uFill>
                            <a:solidFill>
                              <a:srgbClr val="ffffff"/>
                            </a:solidFill>
                          </a:uFill>
                          <a:latin typeface="Calibri"/>
                        </a:rPr>
                        <a:t>p37</a:t>
                      </a:r>
                      <a:endParaRPr b="0" lang="fr-F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sp>
        <p:nvSpPr>
          <p:cNvPr id="166" name="CustomShape 4"/>
          <p:cNvSpPr/>
          <p:nvPr/>
        </p:nvSpPr>
        <p:spPr>
          <a:xfrm>
            <a:off x="8154000" y="4392360"/>
            <a:ext cx="322920" cy="3319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167" name="Picture 2" descr=""/>
          <p:cNvPicPr/>
          <p:nvPr/>
        </p:nvPicPr>
        <p:blipFill>
          <a:blip r:embed="rId1"/>
          <a:stretch/>
        </p:blipFill>
        <p:spPr>
          <a:xfrm>
            <a:off x="8145720" y="4815000"/>
            <a:ext cx="308880" cy="287280"/>
          </a:xfrm>
          <a:prstGeom prst="rect">
            <a:avLst/>
          </a:prstGeom>
          <a:ln>
            <a:solidFill>
              <a:srgbClr val="c00000"/>
            </a:solidFill>
          </a:ln>
        </p:spPr>
      </p:pic>
      <p:sp>
        <p:nvSpPr>
          <p:cNvPr id="168" name="CustomShape 5"/>
          <p:cNvSpPr/>
          <p:nvPr/>
        </p:nvSpPr>
        <p:spPr>
          <a:xfrm>
            <a:off x="539640" y="1917000"/>
            <a:ext cx="8064000" cy="1461600"/>
          </a:xfrm>
          <a:prstGeom prst="rect">
            <a:avLst/>
          </a:prstGeom>
          <a:noFill/>
          <a:ln>
            <a:noFill/>
          </a:ln>
        </p:spPr>
        <p:style>
          <a:lnRef idx="0"/>
          <a:fillRef idx="0"/>
          <a:effectRef idx="0"/>
          <a:fontRef idx="minor"/>
        </p:style>
        <p:txBody>
          <a:bodyPr lIns="90000" rIns="90000" tIns="45000" bIns="45000"/>
          <a:p>
            <a:pPr algn="just">
              <a:lnSpc>
                <a:spcPct val="100000"/>
              </a:lnSpc>
            </a:pPr>
            <a:r>
              <a:rPr b="1" lang="fr-FR" sz="1800" spc="-1" strike="noStrike">
                <a:solidFill>
                  <a:srgbClr val="000000"/>
                </a:solidFill>
                <a:uFill>
                  <a:solidFill>
                    <a:srgbClr val="ffffff"/>
                  </a:solidFill>
                </a:uFill>
                <a:latin typeface="Calibri"/>
                <a:ea typeface="DejaVu Sans"/>
              </a:rPr>
              <a:t>Remarque. </a:t>
            </a:r>
            <a:r>
              <a:rPr b="0" lang="fr-FR" sz="1800" spc="-1" strike="noStrike">
                <a:solidFill>
                  <a:srgbClr val="000000"/>
                </a:solidFill>
                <a:uFill>
                  <a:solidFill>
                    <a:srgbClr val="ffffff"/>
                  </a:solidFill>
                </a:uFill>
                <a:latin typeface="Calibri"/>
                <a:ea typeface="DejaVu Sans"/>
              </a:rPr>
              <a:t>Ce document propose 4 ateliers à mener individuellement ou à la suite auprès d’un groupe de 11 jeunes de 12 à 18 ans. Celui-ci est organisé de manière à laisser une certaine flexibilité au formateur. Libre à lui d’adapter son discours au niveau de compréhension de son auditoire. Il peut également revoir le temps passé, la technicité des conseils et formuler des exemples plus adaptés !  </a:t>
            </a:r>
            <a:endParaRPr b="0" lang="fr-FR"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CustomShape 1"/>
          <p:cNvSpPr/>
          <p:nvPr/>
        </p:nvSpPr>
        <p:spPr>
          <a:xfrm>
            <a:off x="467640" y="324360"/>
            <a:ext cx="8784360" cy="575280"/>
          </a:xfrm>
          <a:prstGeom prst="rect">
            <a:avLst/>
          </a:prstGeom>
          <a:noFill/>
          <a:ln>
            <a:noFill/>
          </a:ln>
        </p:spPr>
        <p:style>
          <a:lnRef idx="0"/>
          <a:fillRef idx="0"/>
          <a:effectRef idx="0"/>
          <a:fontRef idx="minor"/>
        </p:style>
        <p:txBody>
          <a:bodyPr lIns="90000" rIns="90000" tIns="45000" bIns="45000" anchor="ctr"/>
          <a:p>
            <a:r>
              <a:rPr b="1" lang="fr-FR" sz="2800" spc="-1" strike="noStrike">
                <a:solidFill>
                  <a:srgbClr val="c00000"/>
                </a:solidFill>
                <a:uFill>
                  <a:solidFill>
                    <a:srgbClr val="ffffff"/>
                  </a:solidFill>
                </a:uFill>
                <a:latin typeface="Arial"/>
              </a:rPr>
              <a:t>MENER L’ATELIER /</a:t>
            </a:r>
            <a:endParaRPr b="0" lang="fr-FR" sz="1800" spc="-1" strike="noStrike">
              <a:solidFill>
                <a:srgbClr val="000000"/>
              </a:solidFill>
              <a:uFill>
                <a:solidFill>
                  <a:srgbClr val="ffffff"/>
                </a:solidFill>
              </a:uFill>
              <a:latin typeface="Arial"/>
            </a:endParaRPr>
          </a:p>
          <a:p>
            <a:pPr>
              <a:lnSpc>
                <a:spcPct val="100000"/>
              </a:lnSpc>
            </a:pPr>
            <a:r>
              <a:rPr b="1" lang="fr-FR" sz="2800" spc="-1" strike="noStrike">
                <a:solidFill>
                  <a:srgbClr val="c00000"/>
                </a:solidFill>
                <a:uFill>
                  <a:solidFill>
                    <a:srgbClr val="ffffff"/>
                  </a:solidFill>
                </a:uFill>
                <a:latin typeface="Arial"/>
              </a:rPr>
              <a:t>« Que sait-on de vous sur Internet ? »</a:t>
            </a:r>
            <a:endParaRPr b="0" lang="fr-FR" sz="1800" spc="-1" strike="noStrike">
              <a:solidFill>
                <a:srgbClr val="000000"/>
              </a:solidFill>
              <a:uFill>
                <a:solidFill>
                  <a:srgbClr val="ffffff"/>
                </a:solidFill>
              </a:uFill>
              <a:latin typeface="Arial"/>
            </a:endParaRPr>
          </a:p>
        </p:txBody>
      </p:sp>
      <p:sp>
        <p:nvSpPr>
          <p:cNvPr id="403" name="CustomShape 2"/>
          <p:cNvSpPr/>
          <p:nvPr/>
        </p:nvSpPr>
        <p:spPr>
          <a:xfrm>
            <a:off x="1331640" y="6454440"/>
            <a:ext cx="5256000" cy="31212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fr-FR" sz="1000" spc="-1" strike="noStrike" cap="all">
                <a:solidFill>
                  <a:srgbClr val="585d68"/>
                </a:solidFill>
                <a:uFill>
                  <a:solidFill>
                    <a:srgbClr val="ffffff"/>
                  </a:solidFill>
                </a:uFill>
                <a:latin typeface="Arial"/>
              </a:rPr>
              <a:t>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404" name="CustomShape 3"/>
          <p:cNvSpPr/>
          <p:nvPr/>
        </p:nvSpPr>
        <p:spPr>
          <a:xfrm>
            <a:off x="395640" y="6479280"/>
            <a:ext cx="791280" cy="287280"/>
          </a:xfrm>
          <a:prstGeom prst="rect">
            <a:avLst/>
          </a:prstGeom>
          <a:noFill/>
          <a:ln>
            <a:noFill/>
          </a:ln>
        </p:spPr>
        <p:style>
          <a:lnRef idx="0"/>
          <a:fillRef idx="0"/>
          <a:effectRef idx="0"/>
          <a:fontRef idx="minor"/>
        </p:style>
        <p:txBody>
          <a:bodyPr lIns="90000" rIns="90000" tIns="45000" bIns="45000" anchor="ctr"/>
          <a:p>
            <a:pPr algn="r">
              <a:lnSpc>
                <a:spcPct val="100000"/>
              </a:lnSpc>
            </a:pPr>
            <a:fld id="{BA26DAEA-EA03-42E9-9125-3F93E870D6D6}" type="slidenum">
              <a:rPr b="1" lang="fr-FR" sz="1000" spc="-1" strike="noStrike">
                <a:solidFill>
                  <a:srgbClr val="8b96bc"/>
                </a:solidFill>
                <a:uFill>
                  <a:solidFill>
                    <a:srgbClr val="ffffff"/>
                  </a:solidFill>
                </a:uFill>
                <a:latin typeface="Arial"/>
              </a:rPr>
              <a:t>&lt;numéro&gt;</a:t>
            </a:fld>
            <a:endParaRPr b="0" lang="fr-FR" sz="1800" spc="-1" strike="noStrike">
              <a:solidFill>
                <a:srgbClr val="000000"/>
              </a:solidFill>
              <a:uFill>
                <a:solidFill>
                  <a:srgbClr val="ffffff"/>
                </a:solidFill>
              </a:uFill>
              <a:latin typeface="Arial"/>
            </a:endParaRPr>
          </a:p>
        </p:txBody>
      </p:sp>
      <p:sp>
        <p:nvSpPr>
          <p:cNvPr id="405" name="CustomShape 4"/>
          <p:cNvSpPr/>
          <p:nvPr/>
        </p:nvSpPr>
        <p:spPr>
          <a:xfrm>
            <a:off x="5796000" y="294876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06" name="CustomShape 5"/>
          <p:cNvSpPr/>
          <p:nvPr/>
        </p:nvSpPr>
        <p:spPr>
          <a:xfrm>
            <a:off x="5876640" y="290196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07" name="CustomShape 6"/>
          <p:cNvSpPr/>
          <p:nvPr/>
        </p:nvSpPr>
        <p:spPr>
          <a:xfrm>
            <a:off x="5884920" y="325332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08" name="CustomShape 7"/>
          <p:cNvSpPr/>
          <p:nvPr/>
        </p:nvSpPr>
        <p:spPr>
          <a:xfrm>
            <a:off x="5796000" y="333396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09" name="CustomShape 8"/>
          <p:cNvSpPr/>
          <p:nvPr/>
        </p:nvSpPr>
        <p:spPr>
          <a:xfrm>
            <a:off x="6228360" y="292356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10" name="CustomShape 9"/>
          <p:cNvSpPr/>
          <p:nvPr/>
        </p:nvSpPr>
        <p:spPr>
          <a:xfrm>
            <a:off x="6308640" y="286452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11" name="CustomShape 10"/>
          <p:cNvSpPr/>
          <p:nvPr/>
        </p:nvSpPr>
        <p:spPr>
          <a:xfrm>
            <a:off x="6316920" y="322812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12" name="CustomShape 11"/>
          <p:cNvSpPr/>
          <p:nvPr/>
        </p:nvSpPr>
        <p:spPr>
          <a:xfrm>
            <a:off x="6228360" y="329904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13" name="CustomShape 12"/>
          <p:cNvSpPr/>
          <p:nvPr/>
        </p:nvSpPr>
        <p:spPr>
          <a:xfrm>
            <a:off x="6732360" y="292356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14" name="CustomShape 13"/>
          <p:cNvSpPr/>
          <p:nvPr/>
        </p:nvSpPr>
        <p:spPr>
          <a:xfrm>
            <a:off x="6812640" y="28530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15" name="CustomShape 14"/>
          <p:cNvSpPr/>
          <p:nvPr/>
        </p:nvSpPr>
        <p:spPr>
          <a:xfrm>
            <a:off x="6820920" y="322812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16" name="CustomShape 15"/>
          <p:cNvSpPr/>
          <p:nvPr/>
        </p:nvSpPr>
        <p:spPr>
          <a:xfrm>
            <a:off x="6743880" y="329652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17" name="CustomShape 16"/>
          <p:cNvSpPr/>
          <p:nvPr/>
        </p:nvSpPr>
        <p:spPr>
          <a:xfrm>
            <a:off x="5292000" y="294876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18" name="CustomShape 17"/>
          <p:cNvSpPr/>
          <p:nvPr/>
        </p:nvSpPr>
        <p:spPr>
          <a:xfrm>
            <a:off x="5372640" y="290196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19" name="CustomShape 18"/>
          <p:cNvSpPr/>
          <p:nvPr/>
        </p:nvSpPr>
        <p:spPr>
          <a:xfrm>
            <a:off x="5380920" y="325332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20" name="CustomShape 19"/>
          <p:cNvSpPr/>
          <p:nvPr/>
        </p:nvSpPr>
        <p:spPr>
          <a:xfrm>
            <a:off x="5292000" y="333396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21" name="CustomShape 20"/>
          <p:cNvSpPr/>
          <p:nvPr/>
        </p:nvSpPr>
        <p:spPr>
          <a:xfrm>
            <a:off x="7452360" y="2973960"/>
            <a:ext cx="359280" cy="359280"/>
          </a:xfrm>
          <a:prstGeom prst="ellipse">
            <a:avLst/>
          </a:prstGeom>
          <a:ln>
            <a:solidFill>
              <a:srgbClr val="be4b48"/>
            </a:solidFill>
            <a:round/>
          </a:ln>
          <a:effectLst>
            <a:outerShdw blurRad="40000" dir="5400000" dist="23000" rotWithShape="0">
              <a:srgbClr val="000000">
                <a:alpha val="35000"/>
              </a:srgbClr>
            </a:outerShdw>
          </a:effectLst>
        </p:spPr>
        <p:style>
          <a:lnRef idx="1">
            <a:schemeClr val="accent2"/>
          </a:lnRef>
          <a:fillRef idx="3">
            <a:schemeClr val="accent2"/>
          </a:fillRef>
          <a:effectRef idx="2">
            <a:schemeClr val="accent2"/>
          </a:effectRef>
          <a:fontRef idx="minor"/>
        </p:style>
      </p:sp>
      <p:sp>
        <p:nvSpPr>
          <p:cNvPr id="422" name="CustomShape 21"/>
          <p:cNvSpPr/>
          <p:nvPr/>
        </p:nvSpPr>
        <p:spPr>
          <a:xfrm>
            <a:off x="5148000" y="1293120"/>
            <a:ext cx="2951640" cy="622800"/>
          </a:xfrm>
          <a:prstGeom prst="rect">
            <a:avLst/>
          </a:prstGeom>
          <a:noFill/>
          <a:ln>
            <a:noFill/>
          </a:ln>
        </p:spPr>
        <p:style>
          <a:lnRef idx="0"/>
          <a:fillRef idx="0"/>
          <a:effectRef idx="0"/>
          <a:fontRef idx="minor"/>
        </p:style>
        <p:txBody>
          <a:bodyPr lIns="90000" rIns="90000" tIns="45000" bIns="45000"/>
          <a:p>
            <a:pPr>
              <a:lnSpc>
                <a:spcPct val="100000"/>
              </a:lnSpc>
              <a:spcBef>
                <a:spcPts val="210"/>
              </a:spcBef>
              <a:spcAft>
                <a:spcPts val="201"/>
              </a:spcAft>
            </a:pPr>
            <a:endParaRPr b="0" lang="fr-FR" sz="1800" spc="-1" strike="noStrike">
              <a:solidFill>
                <a:srgbClr val="000000"/>
              </a:solidFill>
              <a:uFill>
                <a:solidFill>
                  <a:srgbClr val="ffffff"/>
                </a:solidFill>
              </a:uFill>
              <a:latin typeface="Arial"/>
            </a:endParaRPr>
          </a:p>
          <a:p>
            <a:pPr lvl="1" marL="432000" indent="216000">
              <a:lnSpc>
                <a:spcPct val="100000"/>
              </a:lnSpc>
              <a:spcBef>
                <a:spcPts val="241"/>
              </a:spcBef>
              <a:spcAft>
                <a:spcPts val="201"/>
              </a:spcAft>
              <a:buClr>
                <a:srgbClr val="ff8400"/>
              </a:buClr>
              <a:buFont typeface="Wingdings" charset="2"/>
              <a:buChar char=""/>
            </a:pPr>
            <a:r>
              <a:rPr b="1" lang="fr-FR" sz="1200" spc="-1" strike="noStrike">
                <a:solidFill>
                  <a:srgbClr val="000000"/>
                </a:solidFill>
                <a:uFill>
                  <a:solidFill>
                    <a:srgbClr val="ffffff"/>
                  </a:solidFill>
                </a:uFill>
                <a:latin typeface="Arial"/>
                <a:ea typeface="DejaVu Sans"/>
              </a:rPr>
              <a:t>Durée : environ 1h</a:t>
            </a:r>
            <a:endParaRPr b="0" lang="fr-FR" sz="1800" spc="-1" strike="noStrike">
              <a:solidFill>
                <a:srgbClr val="000000"/>
              </a:solidFill>
              <a:uFill>
                <a:solidFill>
                  <a:srgbClr val="ffffff"/>
                </a:solidFill>
              </a:uFill>
              <a:latin typeface="Arial"/>
            </a:endParaRPr>
          </a:p>
          <a:p>
            <a:pPr>
              <a:lnSpc>
                <a:spcPct val="100000"/>
              </a:lnSpc>
              <a:spcBef>
                <a:spcPts val="241"/>
              </a:spcBef>
              <a:spcAft>
                <a:spcPts val="201"/>
              </a:spcAft>
            </a:pPr>
            <a:endParaRPr b="0" lang="fr-FR" sz="1800" spc="-1" strike="noStrike">
              <a:solidFill>
                <a:srgbClr val="000000"/>
              </a:solidFill>
              <a:uFill>
                <a:solidFill>
                  <a:srgbClr val="ffffff"/>
                </a:solidFill>
              </a:uFill>
              <a:latin typeface="Arial"/>
            </a:endParaRPr>
          </a:p>
          <a:p>
            <a:pPr>
              <a:lnSpc>
                <a:spcPct val="100000"/>
              </a:lnSpc>
              <a:spcBef>
                <a:spcPts val="241"/>
              </a:spcBef>
              <a:spcAft>
                <a:spcPts val="201"/>
              </a:spcAft>
            </a:pPr>
            <a:endParaRPr b="0" lang="fr-FR" sz="1800" spc="-1" strike="noStrike">
              <a:solidFill>
                <a:srgbClr val="000000"/>
              </a:solidFill>
              <a:uFill>
                <a:solidFill>
                  <a:srgbClr val="ffffff"/>
                </a:solidFill>
              </a:uFill>
              <a:latin typeface="Arial"/>
            </a:endParaRPr>
          </a:p>
          <a:p>
            <a:pPr lvl="1" marL="432000" indent="216000">
              <a:lnSpc>
                <a:spcPct val="100000"/>
              </a:lnSpc>
              <a:spcBef>
                <a:spcPts val="241"/>
              </a:spcBef>
              <a:spcAft>
                <a:spcPts val="201"/>
              </a:spcAft>
              <a:buClr>
                <a:srgbClr val="ff8400"/>
              </a:buClr>
              <a:buFont typeface="Wingdings" charset="2"/>
              <a:buChar char=""/>
            </a:pPr>
            <a:r>
              <a:rPr b="1" lang="fr-FR" sz="1200" spc="-1" strike="noStrike">
                <a:solidFill>
                  <a:srgbClr val="000000"/>
                </a:solidFill>
                <a:uFill>
                  <a:solidFill>
                    <a:srgbClr val="ffffff"/>
                  </a:solidFill>
                </a:uFill>
                <a:latin typeface="Arial"/>
                <a:ea typeface="DejaVu Sans"/>
              </a:rPr>
              <a:t>Organisation de l’atelier</a:t>
            </a:r>
            <a:endParaRPr b="0" lang="fr-FR" sz="1800" spc="-1" strike="noStrike">
              <a:solidFill>
                <a:srgbClr val="000000"/>
              </a:solidFill>
              <a:uFill>
                <a:solidFill>
                  <a:srgbClr val="ffffff"/>
                </a:solidFill>
              </a:uFill>
              <a:latin typeface="Arial"/>
            </a:endParaRPr>
          </a:p>
          <a:p>
            <a:pPr>
              <a:lnSpc>
                <a:spcPct val="100000"/>
              </a:lnSpc>
              <a:spcBef>
                <a:spcPts val="241"/>
              </a:spcBef>
              <a:spcAft>
                <a:spcPts val="201"/>
              </a:spcAft>
            </a:pPr>
            <a:endParaRPr b="0" lang="fr-FR" sz="1800" spc="-1" strike="noStrike">
              <a:solidFill>
                <a:srgbClr val="000000"/>
              </a:solidFill>
              <a:uFill>
                <a:solidFill>
                  <a:srgbClr val="ffffff"/>
                </a:solidFill>
              </a:uFill>
              <a:latin typeface="Arial"/>
            </a:endParaRPr>
          </a:p>
        </p:txBody>
      </p:sp>
      <p:sp>
        <p:nvSpPr>
          <p:cNvPr id="423" name="CustomShape 22"/>
          <p:cNvSpPr/>
          <p:nvPr/>
        </p:nvSpPr>
        <p:spPr>
          <a:xfrm>
            <a:off x="5148000" y="4509000"/>
            <a:ext cx="3671640" cy="622800"/>
          </a:xfrm>
          <a:prstGeom prst="rect">
            <a:avLst/>
          </a:prstGeom>
          <a:noFill/>
          <a:ln>
            <a:noFill/>
          </a:ln>
        </p:spPr>
        <p:style>
          <a:lnRef idx="0"/>
          <a:fillRef idx="0"/>
          <a:effectRef idx="0"/>
          <a:fontRef idx="minor"/>
        </p:style>
        <p:txBody>
          <a:bodyPr lIns="90000" rIns="90000" tIns="45000" bIns="45000"/>
          <a:p>
            <a:pPr>
              <a:lnSpc>
                <a:spcPct val="100000"/>
              </a:lnSpc>
              <a:spcBef>
                <a:spcPts val="210"/>
              </a:spcBef>
              <a:spcAft>
                <a:spcPts val="201"/>
              </a:spcAft>
            </a:pPr>
            <a:endParaRPr b="0" lang="fr-FR" sz="1800" spc="-1" strike="noStrike">
              <a:solidFill>
                <a:srgbClr val="000000"/>
              </a:solidFill>
              <a:uFill>
                <a:solidFill>
                  <a:srgbClr val="ffffff"/>
                </a:solidFill>
              </a:uFill>
              <a:latin typeface="Arial"/>
            </a:endParaRPr>
          </a:p>
          <a:p>
            <a:pPr lvl="1" marL="432000" indent="216000">
              <a:lnSpc>
                <a:spcPct val="100000"/>
              </a:lnSpc>
              <a:spcBef>
                <a:spcPts val="241"/>
              </a:spcBef>
              <a:spcAft>
                <a:spcPts val="201"/>
              </a:spcAft>
              <a:buClr>
                <a:srgbClr val="ff8400"/>
              </a:buClr>
              <a:buFont typeface="Wingdings" charset="2"/>
              <a:buChar char=""/>
            </a:pPr>
            <a:r>
              <a:rPr b="1" lang="fr-FR" sz="1200" spc="-1" strike="noStrike">
                <a:solidFill>
                  <a:srgbClr val="000000"/>
                </a:solidFill>
                <a:uFill>
                  <a:solidFill>
                    <a:srgbClr val="ffffff"/>
                  </a:solidFill>
                </a:uFill>
                <a:latin typeface="Arial"/>
                <a:ea typeface="DejaVu Sans"/>
              </a:rPr>
              <a:t>Conclusions de l’atelier : « allez plus loin »…</a:t>
            </a:r>
            <a:endParaRPr b="0" lang="fr-FR" sz="1800" spc="-1" strike="noStrike">
              <a:solidFill>
                <a:srgbClr val="000000"/>
              </a:solidFill>
              <a:uFill>
                <a:solidFill>
                  <a:srgbClr val="ffffff"/>
                </a:solidFill>
              </a:uFill>
              <a:latin typeface="Arial"/>
            </a:endParaRPr>
          </a:p>
          <a:p>
            <a:pPr>
              <a:lnSpc>
                <a:spcPct val="100000"/>
              </a:lnSpc>
              <a:spcBef>
                <a:spcPts val="241"/>
              </a:spcBef>
              <a:spcAft>
                <a:spcPts val="201"/>
              </a:spcAft>
            </a:pPr>
            <a:r>
              <a:rPr b="0" lang="fr-FR" sz="1200" spc="-1" strike="noStrike">
                <a:solidFill>
                  <a:srgbClr val="000000"/>
                </a:solidFill>
                <a:uFill>
                  <a:solidFill>
                    <a:srgbClr val="ffffff"/>
                  </a:solidFill>
                </a:uFill>
                <a:latin typeface="Arial"/>
                <a:ea typeface="DejaVu Sans"/>
              </a:rPr>
              <a:t>Slide 2.1 – Abonnez-vous à des alertes !</a:t>
            </a:r>
            <a:endParaRPr b="0" lang="fr-FR" sz="1800" spc="-1" strike="noStrike">
              <a:solidFill>
                <a:srgbClr val="000000"/>
              </a:solidFill>
              <a:uFill>
                <a:solidFill>
                  <a:srgbClr val="ffffff"/>
                </a:solidFill>
              </a:uFill>
              <a:latin typeface="Arial"/>
            </a:endParaRPr>
          </a:p>
          <a:p>
            <a:pPr>
              <a:lnSpc>
                <a:spcPct val="100000"/>
              </a:lnSpc>
              <a:spcBef>
                <a:spcPts val="241"/>
              </a:spcBef>
              <a:spcAft>
                <a:spcPts val="201"/>
              </a:spcAft>
            </a:pPr>
            <a:r>
              <a:rPr b="0" lang="fr-FR" sz="1200" spc="-1" strike="noStrike">
                <a:solidFill>
                  <a:srgbClr val="000000"/>
                </a:solidFill>
                <a:uFill>
                  <a:solidFill>
                    <a:srgbClr val="ffffff"/>
                  </a:solidFill>
                </a:uFill>
                <a:latin typeface="Arial"/>
                <a:ea typeface="DejaVu Sans"/>
              </a:rPr>
              <a:t>Slide 2.2 – Suivez les conseils de la CNIL</a:t>
            </a:r>
            <a:endParaRPr b="0" lang="fr-FR" sz="1800" spc="-1" strike="noStrike">
              <a:solidFill>
                <a:srgbClr val="000000"/>
              </a:solidFill>
              <a:uFill>
                <a:solidFill>
                  <a:srgbClr val="ffffff"/>
                </a:solidFill>
              </a:uFill>
              <a:latin typeface="Arial"/>
            </a:endParaRPr>
          </a:p>
          <a:p>
            <a:pPr>
              <a:lnSpc>
                <a:spcPct val="100000"/>
              </a:lnSpc>
              <a:spcBef>
                <a:spcPts val="241"/>
              </a:spcBef>
              <a:spcAft>
                <a:spcPts val="201"/>
              </a:spcAft>
            </a:pPr>
            <a:endParaRPr b="0" lang="fr-FR" sz="1800" spc="-1" strike="noStrike">
              <a:solidFill>
                <a:srgbClr val="000000"/>
              </a:solidFill>
              <a:uFill>
                <a:solidFill>
                  <a:srgbClr val="ffffff"/>
                </a:solidFill>
              </a:uFill>
              <a:latin typeface="Arial"/>
            </a:endParaRPr>
          </a:p>
        </p:txBody>
      </p:sp>
      <p:graphicFrame>
        <p:nvGraphicFramePr>
          <p:cNvPr id="424" name="Table 23"/>
          <p:cNvGraphicFramePr/>
          <p:nvPr/>
        </p:nvGraphicFramePr>
        <p:xfrm>
          <a:off x="504000" y="1628640"/>
          <a:ext cx="4355280" cy="4319640"/>
        </p:xfrm>
        <a:graphic>
          <a:graphicData uri="http://schemas.openxmlformats.org/drawingml/2006/table">
            <a:tbl>
              <a:tblPr/>
              <a:tblGrid>
                <a:gridCol w="1123200"/>
                <a:gridCol w="3232440"/>
              </a:tblGrid>
              <a:tr h="270000">
                <a:tc>
                  <a:txBody>
                    <a:bodyPr lIns="68400" rIns="68400"/>
                    <a:p>
                      <a:pPr>
                        <a:lnSpc>
                          <a:spcPct val="115000"/>
                        </a:lnSpc>
                      </a:pPr>
                      <a:r>
                        <a:rPr b="1" lang="fr-FR" sz="1100" spc="-1" strike="noStrike">
                          <a:solidFill>
                            <a:srgbClr val="000000"/>
                          </a:solidFill>
                          <a:uFill>
                            <a:solidFill>
                              <a:srgbClr val="ffffff"/>
                            </a:solidFill>
                          </a:uFill>
                          <a:latin typeface="Calibri"/>
                          <a:ea typeface="Calibri"/>
                        </a:rPr>
                        <a:t>Intitulé</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p>
                      <a:pPr>
                        <a:lnSpc>
                          <a:spcPct val="115000"/>
                        </a:lnSpc>
                      </a:pPr>
                      <a:r>
                        <a:rPr b="0" lang="fr-FR" sz="1100" spc="-1" strike="noStrike">
                          <a:solidFill>
                            <a:srgbClr val="000000"/>
                          </a:solidFill>
                          <a:uFill>
                            <a:solidFill>
                              <a:srgbClr val="ffffff"/>
                            </a:solidFill>
                          </a:uFill>
                          <a:latin typeface="Calibri"/>
                          <a:ea typeface="Calibri"/>
                        </a:rPr>
                        <a:t>Que sait-on de vous sur internet ?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270000">
                <a:tc>
                  <a:txBody>
                    <a:bodyPr lIns="68400" rIns="68400"/>
                    <a:p>
                      <a:pPr>
                        <a:lnSpc>
                          <a:spcPct val="115000"/>
                        </a:lnSpc>
                      </a:pPr>
                      <a:r>
                        <a:rPr b="1" lang="fr-FR" sz="1100" spc="-1" strike="noStrike">
                          <a:solidFill>
                            <a:srgbClr val="000000"/>
                          </a:solidFill>
                          <a:uFill>
                            <a:solidFill>
                              <a:srgbClr val="ffffff"/>
                            </a:solidFill>
                          </a:uFill>
                          <a:latin typeface="Calibri"/>
                          <a:ea typeface="Calibri"/>
                        </a:rPr>
                        <a:t>Objectif</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p>
                      <a:pPr>
                        <a:lnSpc>
                          <a:spcPct val="115000"/>
                        </a:lnSpc>
                      </a:pPr>
                      <a:r>
                        <a:rPr b="0" lang="fr-FR" sz="1100" spc="-1" strike="noStrike">
                          <a:solidFill>
                            <a:srgbClr val="000000"/>
                          </a:solidFill>
                          <a:uFill>
                            <a:solidFill>
                              <a:srgbClr val="ffffff"/>
                            </a:solidFill>
                          </a:uFill>
                          <a:latin typeface="Calibri"/>
                          <a:ea typeface="Calibri"/>
                        </a:rPr>
                        <a:t>Sensibiliser  à la confidentialité des informations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1080000">
                <a:tc>
                  <a:txBody>
                    <a:bodyPr lIns="68400" rIns="68400"/>
                    <a:p>
                      <a:pPr>
                        <a:lnSpc>
                          <a:spcPct val="115000"/>
                        </a:lnSpc>
                      </a:pPr>
                      <a:r>
                        <a:rPr b="1" lang="fr-FR" sz="1100" spc="-1" strike="noStrike">
                          <a:solidFill>
                            <a:srgbClr val="000000"/>
                          </a:solidFill>
                          <a:uFill>
                            <a:solidFill>
                              <a:srgbClr val="ffffff"/>
                            </a:solidFill>
                          </a:uFill>
                          <a:latin typeface="Calibri"/>
                          <a:ea typeface="Calibri"/>
                        </a:rPr>
                        <a:t>Forme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p>
                      <a:pPr>
                        <a:lnSpc>
                          <a:spcPct val="115000"/>
                        </a:lnSpc>
                      </a:pPr>
                      <a:r>
                        <a:rPr b="0" lang="fr-FR" sz="1100" spc="-1" strike="noStrike">
                          <a:solidFill>
                            <a:srgbClr val="000000"/>
                          </a:solidFill>
                          <a:uFill>
                            <a:solidFill>
                              <a:srgbClr val="ffffff"/>
                            </a:solidFill>
                          </a:uFill>
                          <a:latin typeface="Calibri"/>
                          <a:ea typeface="Calibri"/>
                        </a:rPr>
                        <a:t>14 personnes. 1h. Création de 7 binômes. Un ordinateur chacun. Une instruction : « présenter votre camarade en 2 mn à partir des infos que vous aurez récolté sur le web en un temps limité (15-30mn). »</a:t>
                      </a:r>
                      <a:endParaRPr b="0" lang="fr-FR" sz="1800" spc="-1" strike="noStrike">
                        <a:solidFill>
                          <a:srgbClr val="000000"/>
                        </a:solidFill>
                        <a:uFill>
                          <a:solidFill>
                            <a:srgbClr val="ffffff"/>
                          </a:solidFill>
                        </a:uFill>
                        <a:latin typeface="Arial"/>
                      </a:endParaRPr>
                    </a:p>
                    <a:p>
                      <a:pPr>
                        <a:lnSpc>
                          <a:spcPct val="115000"/>
                        </a:lnSpc>
                      </a:pPr>
                      <a:r>
                        <a:rPr b="0" lang="fr-FR" sz="1100" spc="-1" strike="noStrike">
                          <a:solidFill>
                            <a:srgbClr val="000000"/>
                          </a:solidFill>
                          <a:uFill>
                            <a:solidFill>
                              <a:srgbClr val="ffffff"/>
                            </a:solidFill>
                          </a:uFill>
                          <a:latin typeface="Calibri"/>
                          <a:ea typeface="Calibri"/>
                        </a:rPr>
                        <a:t>Matériel : ordinateur connecté pour chaque jeune + feuille de brouillon + crayon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810000">
                <a:tc>
                  <a:txBody>
                    <a:bodyPr lIns="68400" rIns="68400"/>
                    <a:p>
                      <a:pPr>
                        <a:lnSpc>
                          <a:spcPct val="115000"/>
                        </a:lnSpc>
                      </a:pPr>
                      <a:r>
                        <a:rPr b="1" lang="fr-FR" sz="1100" spc="-1" strike="noStrike">
                          <a:solidFill>
                            <a:srgbClr val="000000"/>
                          </a:solidFill>
                          <a:uFill>
                            <a:solidFill>
                              <a:srgbClr val="ffffff"/>
                            </a:solidFill>
                          </a:uFill>
                          <a:latin typeface="Calibri"/>
                          <a:ea typeface="Calibri"/>
                        </a:rPr>
                        <a:t>Rôle de l’animateur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p>
                      <a:pPr>
                        <a:lnSpc>
                          <a:spcPct val="115000"/>
                        </a:lnSpc>
                      </a:pPr>
                      <a:r>
                        <a:rPr b="0" lang="fr-FR" sz="1100" spc="-1" strike="noStrike">
                          <a:solidFill>
                            <a:srgbClr val="000000"/>
                          </a:solidFill>
                          <a:uFill>
                            <a:solidFill>
                              <a:srgbClr val="ffffff"/>
                            </a:solidFill>
                          </a:uFill>
                          <a:latin typeface="Calibri"/>
                          <a:ea typeface="Calibri"/>
                        </a:rPr>
                        <a:t>Donner les instructions. Guider sur les techniques de recherche. Animer le tour de table. Proposer une synthèse et les mettre en perspective.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1350000">
                <a:tc>
                  <a:txBody>
                    <a:bodyPr lIns="68400" rIns="68400"/>
                    <a:p>
                      <a:pPr>
                        <a:lnSpc>
                          <a:spcPct val="115000"/>
                        </a:lnSpc>
                      </a:pPr>
                      <a:r>
                        <a:rPr b="1" lang="fr-FR" sz="1100" spc="-1" strike="noStrike">
                          <a:solidFill>
                            <a:srgbClr val="000000"/>
                          </a:solidFill>
                          <a:uFill>
                            <a:solidFill>
                              <a:srgbClr val="ffffff"/>
                            </a:solidFill>
                          </a:uFill>
                          <a:latin typeface="Calibri"/>
                          <a:ea typeface="Calibri"/>
                        </a:rPr>
                        <a:t>Questions posées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p>
                      <a:pPr>
                        <a:lnSpc>
                          <a:spcPct val="115000"/>
                        </a:lnSpc>
                      </a:pPr>
                      <a:r>
                        <a:rPr b="0" lang="fr-FR" sz="1100" spc="-1" strike="noStrike">
                          <a:solidFill>
                            <a:srgbClr val="000000"/>
                          </a:solidFill>
                          <a:uFill>
                            <a:solidFill>
                              <a:srgbClr val="ffffff"/>
                            </a:solidFill>
                          </a:uFill>
                          <a:latin typeface="Calibri"/>
                          <a:ea typeface="Calibri"/>
                        </a:rPr>
                        <a:t>Présentez votre voisin à partir des informations que vous avez trouvé sur internet (Google, Facebook, Twitter…). Quelle personnalité semble-t-il montrer ? Quels sont ses gouts ? Cette présentation  correspond-elle à sa vrai personnalité ?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539640">
                <a:tc>
                  <a:txBody>
                    <a:bodyPr lIns="68400" rIns="68400"/>
                    <a:p>
                      <a:pPr>
                        <a:lnSpc>
                          <a:spcPct val="115000"/>
                        </a:lnSpc>
                      </a:pPr>
                      <a:r>
                        <a:rPr b="1" lang="fr-FR" sz="1100" spc="-1" strike="noStrike">
                          <a:solidFill>
                            <a:srgbClr val="000000"/>
                          </a:solidFill>
                          <a:uFill>
                            <a:solidFill>
                              <a:srgbClr val="ffffff"/>
                            </a:solidFill>
                          </a:uFill>
                          <a:latin typeface="Calibri"/>
                          <a:ea typeface="Calibri"/>
                        </a:rPr>
                        <a:t>Pédagogie</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p>
                      <a:pPr>
                        <a:lnSpc>
                          <a:spcPct val="115000"/>
                        </a:lnSpc>
                      </a:pPr>
                      <a:r>
                        <a:rPr b="0" lang="fr-FR" sz="1100" spc="-1" strike="noStrike">
                          <a:solidFill>
                            <a:srgbClr val="000000"/>
                          </a:solidFill>
                          <a:uFill>
                            <a:solidFill>
                              <a:srgbClr val="ffffff"/>
                            </a:solidFill>
                          </a:uFill>
                          <a:latin typeface="Calibri"/>
                          <a:ea typeface="Calibri"/>
                        </a:rPr>
                        <a:t>Faire appel aux capacités de recherche, de synthèse, et d’expression des apprentis footballeurs.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25" name="CustomShape 24"/>
          <p:cNvSpPr/>
          <p:nvPr/>
        </p:nvSpPr>
        <p:spPr>
          <a:xfrm>
            <a:off x="8820360" y="-27360"/>
            <a:ext cx="322920" cy="3319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CustomShape 1"/>
          <p:cNvSpPr/>
          <p:nvPr/>
        </p:nvSpPr>
        <p:spPr>
          <a:xfrm>
            <a:off x="0" y="1466280"/>
            <a:ext cx="9143280" cy="880560"/>
          </a:xfrm>
          <a:prstGeom prst="rect">
            <a:avLst/>
          </a:prstGeom>
          <a:solidFill>
            <a:srgbClr val="087aa7"/>
          </a:solidFill>
          <a:ln>
            <a:noFill/>
          </a:ln>
        </p:spPr>
        <p:style>
          <a:lnRef idx="2">
            <a:schemeClr val="accent1">
              <a:shade val="50000"/>
            </a:schemeClr>
          </a:lnRef>
          <a:fillRef idx="1">
            <a:schemeClr val="accent1"/>
          </a:fillRef>
          <a:effectRef idx="0">
            <a:schemeClr val="accent1"/>
          </a:effectRef>
          <a:fontRef idx="minor"/>
        </p:style>
      </p:sp>
      <p:sp>
        <p:nvSpPr>
          <p:cNvPr id="427" name="CustomShape 2"/>
          <p:cNvSpPr/>
          <p:nvPr/>
        </p:nvSpPr>
        <p:spPr>
          <a:xfrm>
            <a:off x="0" y="5013000"/>
            <a:ext cx="9143280" cy="184428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428" name="Image 5" descr=""/>
          <p:cNvPicPr/>
          <p:nvPr/>
        </p:nvPicPr>
        <p:blipFill>
          <a:blip r:embed="rId1"/>
          <a:stretch/>
        </p:blipFill>
        <p:spPr>
          <a:xfrm>
            <a:off x="-36360" y="0"/>
            <a:ext cx="9143280" cy="6857280"/>
          </a:xfrm>
          <a:prstGeom prst="rect">
            <a:avLst/>
          </a:prstGeom>
          <a:ln>
            <a:noFill/>
          </a:ln>
        </p:spPr>
      </p:pic>
      <p:pic>
        <p:nvPicPr>
          <p:cNvPr id="429" name="Image 7" descr=""/>
          <p:cNvPicPr/>
          <p:nvPr/>
        </p:nvPicPr>
        <p:blipFill>
          <a:blip r:embed="rId2"/>
          <a:stretch/>
        </p:blipFill>
        <p:spPr>
          <a:xfrm>
            <a:off x="-2520" y="-315360"/>
            <a:ext cx="9143280" cy="6857280"/>
          </a:xfrm>
          <a:prstGeom prst="rect">
            <a:avLst/>
          </a:prstGeom>
          <a:ln>
            <a:noFill/>
          </a:ln>
        </p:spPr>
      </p:pic>
      <p:pic>
        <p:nvPicPr>
          <p:cNvPr id="430" name="Image 8" descr=""/>
          <p:cNvPicPr/>
          <p:nvPr/>
        </p:nvPicPr>
        <p:blipFill>
          <a:blip r:embed="rId3"/>
          <a:stretch/>
        </p:blipFill>
        <p:spPr>
          <a:xfrm>
            <a:off x="-36360" y="0"/>
            <a:ext cx="9143280" cy="6857280"/>
          </a:xfrm>
          <a:prstGeom prst="rect">
            <a:avLst/>
          </a:prstGeom>
          <a:ln>
            <a:noFill/>
          </a:ln>
        </p:spPr>
      </p:pic>
      <p:pic>
        <p:nvPicPr>
          <p:cNvPr id="431" name="Image 9" descr=""/>
          <p:cNvPicPr/>
          <p:nvPr/>
        </p:nvPicPr>
        <p:blipFill>
          <a:blip r:embed="rId4"/>
          <a:stretch/>
        </p:blipFill>
        <p:spPr>
          <a:xfrm>
            <a:off x="-36360" y="-27360"/>
            <a:ext cx="9143280" cy="6857280"/>
          </a:xfrm>
          <a:prstGeom prst="rect">
            <a:avLst/>
          </a:prstGeom>
          <a:ln>
            <a:noFill/>
          </a:ln>
        </p:spPr>
      </p:pic>
      <p:sp>
        <p:nvSpPr>
          <p:cNvPr id="432" name="CustomShape 3"/>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18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433" name="CustomShape 4"/>
          <p:cNvSpPr/>
          <p:nvPr/>
        </p:nvSpPr>
        <p:spPr>
          <a:xfrm>
            <a:off x="827640" y="260640"/>
            <a:ext cx="8532360" cy="1065240"/>
          </a:xfrm>
          <a:prstGeom prst="rect">
            <a:avLst/>
          </a:prstGeom>
          <a:noFill/>
          <a:ln>
            <a:noFill/>
          </a:ln>
        </p:spPr>
        <p:style>
          <a:lnRef idx="0"/>
          <a:fillRef idx="0"/>
          <a:effectRef idx="0"/>
          <a:fontRef idx="minor"/>
        </p:style>
        <p:txBody>
          <a:bodyPr lIns="90000" rIns="90000" tIns="45000" bIns="45000"/>
          <a:p>
            <a:r>
              <a:rPr b="0" lang="fr-FR" sz="3600" spc="-1" strike="noStrike">
                <a:solidFill>
                  <a:srgbClr val="087aa7"/>
                </a:solidFill>
                <a:uFill>
                  <a:solidFill>
                    <a:srgbClr val="ffffff"/>
                  </a:solidFill>
                </a:uFill>
                <a:latin typeface="Arial Black"/>
                <a:ea typeface="DejaVu Sans"/>
              </a:rPr>
              <a:t>Outil :</a:t>
            </a:r>
            <a:endParaRPr b="0" lang="fr-FR" sz="1800" spc="-1" strike="noStrike">
              <a:solidFill>
                <a:srgbClr val="000000"/>
              </a:solidFill>
              <a:uFill>
                <a:solidFill>
                  <a:srgbClr val="ffffff"/>
                </a:solidFill>
              </a:uFill>
              <a:latin typeface="Arial"/>
            </a:endParaRPr>
          </a:p>
          <a:p>
            <a:pPr>
              <a:lnSpc>
                <a:spcPct val="100000"/>
              </a:lnSpc>
            </a:pPr>
            <a:r>
              <a:rPr b="0" lang="fr-FR" sz="2800" spc="-1" strike="noStrike">
                <a:solidFill>
                  <a:srgbClr val="000000"/>
                </a:solidFill>
                <a:uFill>
                  <a:solidFill>
                    <a:srgbClr val="ffffff"/>
                  </a:solidFill>
                </a:uFill>
                <a:latin typeface="Arial Black"/>
                <a:ea typeface="DejaVu Sans"/>
              </a:rPr>
              <a:t>pour s’abonner à des alertes nom-prenom</a:t>
            </a:r>
            <a:endParaRPr b="0" lang="fr-FR" sz="1800" spc="-1" strike="noStrike">
              <a:solidFill>
                <a:srgbClr val="000000"/>
              </a:solidFill>
              <a:uFill>
                <a:solidFill>
                  <a:srgbClr val="ffffff"/>
                </a:solidFill>
              </a:uFill>
              <a:latin typeface="Arial"/>
            </a:endParaRPr>
          </a:p>
        </p:txBody>
      </p:sp>
      <p:sp>
        <p:nvSpPr>
          <p:cNvPr id="434" name="CustomShape 5"/>
          <p:cNvSpPr/>
          <p:nvPr/>
        </p:nvSpPr>
        <p:spPr>
          <a:xfrm>
            <a:off x="107640" y="291600"/>
            <a:ext cx="87660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087aa7"/>
                </a:solidFill>
                <a:uFill>
                  <a:solidFill>
                    <a:srgbClr val="ffffff"/>
                  </a:solidFill>
                </a:uFill>
                <a:latin typeface="Arial Black"/>
                <a:ea typeface="DejaVu Sans"/>
              </a:rPr>
              <a:t>2.1</a:t>
            </a:r>
            <a:endParaRPr b="0" lang="fr-FR" sz="1800" spc="-1" strike="noStrike">
              <a:solidFill>
                <a:srgbClr val="000000"/>
              </a:solidFill>
              <a:uFill>
                <a:solidFill>
                  <a:srgbClr val="ffffff"/>
                </a:solidFill>
              </a:uFill>
              <a:latin typeface="Arial"/>
            </a:endParaRPr>
          </a:p>
        </p:txBody>
      </p:sp>
      <p:sp>
        <p:nvSpPr>
          <p:cNvPr id="435" name="CustomShape 6"/>
          <p:cNvSpPr/>
          <p:nvPr/>
        </p:nvSpPr>
        <p:spPr>
          <a:xfrm>
            <a:off x="-756720" y="1268640"/>
            <a:ext cx="10368360" cy="1223280"/>
          </a:xfrm>
          <a:prstGeom prst="rect">
            <a:avLst/>
          </a:prstGeom>
          <a:noFill/>
          <a:ln>
            <a:noFill/>
          </a:ln>
        </p:spPr>
        <p:style>
          <a:lnRef idx="0"/>
          <a:fillRef idx="0"/>
          <a:effectRef idx="0"/>
          <a:fontRef idx="minor"/>
        </p:style>
      </p:sp>
      <p:pic>
        <p:nvPicPr>
          <p:cNvPr id="436" name="Picture 2" descr=""/>
          <p:cNvPicPr/>
          <p:nvPr/>
        </p:nvPicPr>
        <p:blipFill>
          <a:blip r:embed="rId5"/>
          <a:stretch/>
        </p:blipFill>
        <p:spPr>
          <a:xfrm>
            <a:off x="552960" y="5157360"/>
            <a:ext cx="3370320" cy="1079280"/>
          </a:xfrm>
          <a:prstGeom prst="rect">
            <a:avLst/>
          </a:prstGeom>
          <a:ln w="9360">
            <a:solidFill>
              <a:schemeClr val="tx2"/>
            </a:solidFill>
            <a:miter/>
          </a:ln>
        </p:spPr>
      </p:pic>
      <p:pic>
        <p:nvPicPr>
          <p:cNvPr id="437" name="Picture 3" descr=""/>
          <p:cNvPicPr/>
          <p:nvPr/>
        </p:nvPicPr>
        <p:blipFill>
          <a:blip r:embed="rId6"/>
          <a:stretch/>
        </p:blipFill>
        <p:spPr>
          <a:xfrm>
            <a:off x="718560" y="3141000"/>
            <a:ext cx="2340360" cy="1511280"/>
          </a:xfrm>
          <a:prstGeom prst="rect">
            <a:avLst/>
          </a:prstGeom>
          <a:ln w="9360">
            <a:solidFill>
              <a:schemeClr val="tx2"/>
            </a:solidFill>
            <a:miter/>
          </a:ln>
        </p:spPr>
      </p:pic>
      <p:pic>
        <p:nvPicPr>
          <p:cNvPr id="438" name="Picture 2" descr=""/>
          <p:cNvPicPr/>
          <p:nvPr/>
        </p:nvPicPr>
        <p:blipFill>
          <a:blip r:embed="rId7"/>
          <a:stretch/>
        </p:blipFill>
        <p:spPr>
          <a:xfrm>
            <a:off x="2103120" y="3573000"/>
            <a:ext cx="1315800" cy="1212120"/>
          </a:xfrm>
          <a:prstGeom prst="rect">
            <a:avLst/>
          </a:prstGeom>
          <a:ln w="9360">
            <a:noFill/>
          </a:ln>
        </p:spPr>
      </p:pic>
      <p:pic>
        <p:nvPicPr>
          <p:cNvPr id="439" name="Picture 3" descr=""/>
          <p:cNvPicPr/>
          <p:nvPr/>
        </p:nvPicPr>
        <p:blipFill>
          <a:blip r:embed="rId8"/>
          <a:stretch/>
        </p:blipFill>
        <p:spPr>
          <a:xfrm>
            <a:off x="4770360" y="3482640"/>
            <a:ext cx="3185280" cy="1313640"/>
          </a:xfrm>
          <a:prstGeom prst="rect">
            <a:avLst/>
          </a:prstGeom>
          <a:ln w="9360">
            <a:noFill/>
          </a:ln>
        </p:spPr>
      </p:pic>
      <p:sp>
        <p:nvSpPr>
          <p:cNvPr id="440" name="CustomShape 7"/>
          <p:cNvSpPr/>
          <p:nvPr/>
        </p:nvSpPr>
        <p:spPr>
          <a:xfrm>
            <a:off x="4662360" y="2710800"/>
            <a:ext cx="3509280" cy="638640"/>
          </a:xfrm>
          <a:prstGeom prst="rect">
            <a:avLst/>
          </a:prstGeom>
          <a:noFill/>
          <a:ln>
            <a:noFill/>
          </a:ln>
        </p:spPr>
        <p:style>
          <a:lnRef idx="0"/>
          <a:fillRef idx="0"/>
          <a:effectRef idx="0"/>
          <a:fontRef idx="minor"/>
        </p:style>
        <p:txBody>
          <a:bodyPr lIns="90000" rIns="90000" tIns="45000" bIns="45000"/>
          <a:p>
            <a:pPr>
              <a:lnSpc>
                <a:spcPct val="100000"/>
              </a:lnSpc>
            </a:pPr>
            <a:r>
              <a:rPr b="0" lang="fr-FR" sz="1800" spc="-1" strike="noStrike">
                <a:solidFill>
                  <a:srgbClr val="000000"/>
                </a:solidFill>
                <a:uFill>
                  <a:solidFill>
                    <a:srgbClr val="ffffff"/>
                  </a:solidFill>
                </a:uFill>
                <a:latin typeface="Calibri"/>
                <a:ea typeface="DejaVu Sans"/>
              </a:rPr>
              <a:t>Taper régulièrement son nom sur un moteur de recherche</a:t>
            </a:r>
            <a:endParaRPr b="0" lang="fr-FR" sz="1800" spc="-1" strike="noStrike">
              <a:solidFill>
                <a:srgbClr val="000000"/>
              </a:solidFill>
              <a:uFill>
                <a:solidFill>
                  <a:srgbClr val="ffffff"/>
                </a:solidFill>
              </a:uFill>
              <a:latin typeface="Arial"/>
            </a:endParaRPr>
          </a:p>
        </p:txBody>
      </p:sp>
      <p:sp>
        <p:nvSpPr>
          <p:cNvPr id="441" name="CustomShape 8"/>
          <p:cNvSpPr/>
          <p:nvPr/>
        </p:nvSpPr>
        <p:spPr>
          <a:xfrm>
            <a:off x="611640" y="2709000"/>
            <a:ext cx="3599640" cy="364320"/>
          </a:xfrm>
          <a:prstGeom prst="rect">
            <a:avLst/>
          </a:prstGeom>
          <a:noFill/>
          <a:ln>
            <a:noFill/>
          </a:ln>
        </p:spPr>
        <p:style>
          <a:lnRef idx="0"/>
          <a:fillRef idx="0"/>
          <a:effectRef idx="0"/>
          <a:fontRef idx="minor"/>
        </p:style>
        <p:txBody>
          <a:bodyPr lIns="90000" rIns="90000" tIns="45000" bIns="45000"/>
          <a:p>
            <a:pPr>
              <a:lnSpc>
                <a:spcPct val="100000"/>
              </a:lnSpc>
            </a:pPr>
            <a:r>
              <a:rPr b="0" lang="fr-FR" sz="1800" spc="-1" strike="noStrike">
                <a:solidFill>
                  <a:srgbClr val="000000"/>
                </a:solidFill>
                <a:uFill>
                  <a:solidFill>
                    <a:srgbClr val="ffffff"/>
                  </a:solidFill>
                </a:uFill>
                <a:latin typeface="Calibri"/>
                <a:ea typeface="DejaVu Sans"/>
              </a:rPr>
              <a:t>S’abonner à un service d’alerte</a:t>
            </a:r>
            <a:endParaRPr b="0" lang="fr-FR" sz="1800" spc="-1" strike="noStrike">
              <a:solidFill>
                <a:srgbClr val="000000"/>
              </a:solidFill>
              <a:uFill>
                <a:solidFill>
                  <a:srgbClr val="ffffff"/>
                </a:solidFill>
              </a:uFill>
              <a:latin typeface="Arial"/>
            </a:endParaRPr>
          </a:p>
        </p:txBody>
      </p:sp>
      <p:sp>
        <p:nvSpPr>
          <p:cNvPr id="442" name="CustomShape 9"/>
          <p:cNvSpPr/>
          <p:nvPr/>
        </p:nvSpPr>
        <p:spPr>
          <a:xfrm>
            <a:off x="3855960" y="3563640"/>
            <a:ext cx="618120" cy="455760"/>
          </a:xfrm>
          <a:prstGeom prst="rect">
            <a:avLst/>
          </a:prstGeom>
          <a:noFill/>
          <a:ln>
            <a:noFill/>
          </a:ln>
        </p:spPr>
        <p:style>
          <a:lnRef idx="0"/>
          <a:fillRef idx="0"/>
          <a:effectRef idx="0"/>
          <a:fontRef idx="minor"/>
        </p:style>
        <p:txBody>
          <a:bodyPr wrap="none" lIns="90000" rIns="90000" tIns="45000" bIns="45000"/>
          <a:p>
            <a:pPr>
              <a:lnSpc>
                <a:spcPct val="100000"/>
              </a:lnSpc>
            </a:pPr>
            <a:r>
              <a:rPr b="1" lang="fr-FR" sz="2400" spc="-1" strike="noStrike">
                <a:solidFill>
                  <a:srgbClr val="000000"/>
                </a:solidFill>
                <a:uFill>
                  <a:solidFill>
                    <a:srgbClr val="ffffff"/>
                  </a:solidFill>
                </a:uFill>
                <a:latin typeface="Calibri"/>
                <a:ea typeface="DejaVu Sans"/>
              </a:rPr>
              <a:t>Ou </a:t>
            </a:r>
            <a:endParaRPr b="0" lang="fr-FR" sz="1800" spc="-1" strike="noStrike">
              <a:solidFill>
                <a:srgbClr val="000000"/>
              </a:solidFill>
              <a:uFill>
                <a:solidFill>
                  <a:srgbClr val="ffffff"/>
                </a:solidFill>
              </a:uFill>
              <a:latin typeface="Arial"/>
            </a:endParaRPr>
          </a:p>
        </p:txBody>
      </p:sp>
      <p:sp>
        <p:nvSpPr>
          <p:cNvPr id="443" name="CustomShape 10"/>
          <p:cNvSpPr/>
          <p:nvPr/>
        </p:nvSpPr>
        <p:spPr>
          <a:xfrm>
            <a:off x="3970800" y="5135400"/>
            <a:ext cx="4247640" cy="1063440"/>
          </a:xfrm>
          <a:prstGeom prst="rect">
            <a:avLst/>
          </a:prstGeom>
          <a:noFill/>
          <a:ln>
            <a:noFill/>
          </a:ln>
        </p:spPr>
        <p:style>
          <a:lnRef idx="0"/>
          <a:fillRef idx="0"/>
          <a:effectRef idx="0"/>
          <a:fontRef idx="minor"/>
        </p:style>
        <p:txBody>
          <a:bodyPr lIns="90000" rIns="90000" tIns="45000" bIns="45000"/>
          <a:p>
            <a:pPr>
              <a:lnSpc>
                <a:spcPct val="100000"/>
              </a:lnSpc>
            </a:pPr>
            <a:r>
              <a:rPr b="0" lang="fr-FR" sz="1600" spc="-1" strike="noStrike">
                <a:solidFill>
                  <a:srgbClr val="000000"/>
                </a:solidFill>
                <a:uFill>
                  <a:solidFill>
                    <a:srgbClr val="ffffff"/>
                  </a:solidFill>
                </a:uFill>
                <a:latin typeface="Calibri"/>
                <a:ea typeface="DejaVu Sans"/>
              </a:rPr>
              <a:t>Le site cnil.fr propose des tutoriel pour demander à ce que votre nom ne soit plus associé à un contenu gênant dans les résultats du moteur de recherche</a:t>
            </a:r>
            <a:endParaRPr b="0" lang="fr-FR" sz="1800" spc="-1" strike="noStrike">
              <a:solidFill>
                <a:srgbClr val="000000"/>
              </a:solidFill>
              <a:uFill>
                <a:solidFill>
                  <a:srgbClr val="ffffff"/>
                </a:solidFill>
              </a:uFill>
              <a:latin typeface="Arial"/>
            </a:endParaRPr>
          </a:p>
        </p:txBody>
      </p:sp>
      <p:sp>
        <p:nvSpPr>
          <p:cNvPr id="444" name="TextShape 11"/>
          <p:cNvSpPr txBox="1"/>
          <p:nvPr/>
        </p:nvSpPr>
        <p:spPr>
          <a:xfrm>
            <a:off x="144000" y="1584000"/>
            <a:ext cx="8856000" cy="648000"/>
          </a:xfrm>
          <a:prstGeom prst="rect">
            <a:avLst/>
          </a:prstGeom>
          <a:noFill/>
          <a:ln>
            <a:noFill/>
          </a:ln>
        </p:spPr>
        <p:txBody>
          <a:bodyPr lIns="90000" rIns="90000" tIns="45000" bIns="45000"/>
          <a:p>
            <a:pPr algn="ctr"/>
            <a:r>
              <a:rPr b="1" lang="fr-FR" sz="1600" spc="-1" strike="noStrike">
                <a:solidFill>
                  <a:srgbClr val="ffffff"/>
                </a:solidFill>
                <a:uFill>
                  <a:solidFill>
                    <a:srgbClr val="ffffff"/>
                  </a:solidFill>
                </a:uFill>
                <a:latin typeface="Arial"/>
              </a:rPr>
              <a:t>Identifier rapidement les contenus du web qui citent votre nom </a:t>
            </a:r>
            <a:endParaRPr b="1" lang="fr-FR" sz="1600" spc="-1" strike="noStrike">
              <a:solidFill>
                <a:srgbClr val="ffffff"/>
              </a:solidFill>
              <a:uFill>
                <a:solidFill>
                  <a:srgbClr val="ffffff"/>
                </a:solidFill>
              </a:uFill>
              <a:latin typeface="Arial"/>
            </a:endParaRPr>
          </a:p>
          <a:p>
            <a:pPr algn="ctr"/>
            <a:r>
              <a:rPr b="1" lang="fr-FR" sz="1600" spc="-1" strike="noStrike">
                <a:solidFill>
                  <a:srgbClr val="ffffff"/>
                </a:solidFill>
                <a:uFill>
                  <a:solidFill>
                    <a:srgbClr val="ffffff"/>
                  </a:solidFill>
                </a:uFill>
                <a:latin typeface="Arial"/>
              </a:rPr>
              <a:t>Demander l’effacement/déréférencement auprès du site et/ou du moteur de recherche</a:t>
            </a:r>
            <a:endParaRPr b="1" lang="fr-FR" sz="1600" spc="-1" strike="noStrike">
              <a:solidFill>
                <a:srgbClr val="ffffff"/>
              </a:solidFill>
              <a:uFill>
                <a:solidFill>
                  <a:srgbClr val="ffffff"/>
                </a:solidFill>
              </a:uFill>
              <a:latin typeface="Arial"/>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CustomShape 1"/>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19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446" name="CustomShape 2"/>
          <p:cNvSpPr/>
          <p:nvPr/>
        </p:nvSpPr>
        <p:spPr>
          <a:xfrm>
            <a:off x="827640" y="-24480"/>
            <a:ext cx="8532360" cy="1065240"/>
          </a:xfrm>
          <a:prstGeom prst="rect">
            <a:avLst/>
          </a:prstGeom>
          <a:noFill/>
          <a:ln>
            <a:noFill/>
          </a:ln>
        </p:spPr>
        <p:style>
          <a:lnRef idx="0"/>
          <a:fillRef idx="0"/>
          <a:effectRef idx="0"/>
          <a:fontRef idx="minor"/>
        </p:style>
        <p:txBody>
          <a:bodyPr lIns="90000" rIns="90000" tIns="45000" bIns="45000"/>
          <a:p>
            <a:r>
              <a:rPr b="0" lang="fr-FR" sz="3600" spc="-1" strike="noStrike">
                <a:solidFill>
                  <a:srgbClr val="087aa7"/>
                </a:solidFill>
                <a:uFill>
                  <a:solidFill>
                    <a:srgbClr val="ffffff"/>
                  </a:solidFill>
                </a:uFill>
                <a:latin typeface="Arial Black"/>
                <a:ea typeface="DejaVu Sans"/>
              </a:rPr>
              <a:t>Outil :</a:t>
            </a:r>
            <a:endParaRPr b="0" lang="fr-FR" sz="1800" spc="-1" strike="noStrike">
              <a:solidFill>
                <a:srgbClr val="000000"/>
              </a:solidFill>
              <a:uFill>
                <a:solidFill>
                  <a:srgbClr val="ffffff"/>
                </a:solidFill>
              </a:uFill>
              <a:latin typeface="Arial"/>
            </a:endParaRPr>
          </a:p>
          <a:p>
            <a:pPr>
              <a:lnSpc>
                <a:spcPct val="100000"/>
              </a:lnSpc>
            </a:pPr>
            <a:r>
              <a:rPr b="0" lang="fr-FR" sz="2800" spc="-1" strike="noStrike">
                <a:solidFill>
                  <a:srgbClr val="000000"/>
                </a:solidFill>
                <a:uFill>
                  <a:solidFill>
                    <a:srgbClr val="ffffff"/>
                  </a:solidFill>
                </a:uFill>
                <a:latin typeface="Arial Black"/>
                <a:ea typeface="DejaVu Sans"/>
              </a:rPr>
              <a:t>pour paramétrer son profil Facebook</a:t>
            </a:r>
            <a:endParaRPr b="0" lang="fr-FR" sz="1800" spc="-1" strike="noStrike">
              <a:solidFill>
                <a:srgbClr val="000000"/>
              </a:solidFill>
              <a:uFill>
                <a:solidFill>
                  <a:srgbClr val="ffffff"/>
                </a:solidFill>
              </a:uFill>
              <a:latin typeface="Arial"/>
            </a:endParaRPr>
          </a:p>
        </p:txBody>
      </p:sp>
      <p:sp>
        <p:nvSpPr>
          <p:cNvPr id="447" name="CustomShape 3"/>
          <p:cNvSpPr/>
          <p:nvPr/>
        </p:nvSpPr>
        <p:spPr>
          <a:xfrm>
            <a:off x="16920" y="36000"/>
            <a:ext cx="87660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087aa7"/>
                </a:solidFill>
                <a:uFill>
                  <a:solidFill>
                    <a:srgbClr val="ffffff"/>
                  </a:solidFill>
                </a:uFill>
                <a:latin typeface="Arial Black"/>
                <a:ea typeface="DejaVu Sans"/>
              </a:rPr>
              <a:t>2.2</a:t>
            </a:r>
            <a:endParaRPr b="0" lang="fr-FR" sz="1800" spc="-1" strike="noStrike">
              <a:solidFill>
                <a:srgbClr val="000000"/>
              </a:solidFill>
              <a:uFill>
                <a:solidFill>
                  <a:srgbClr val="ffffff"/>
                </a:solidFill>
              </a:uFill>
              <a:latin typeface="Arial"/>
            </a:endParaRPr>
          </a:p>
        </p:txBody>
      </p:sp>
      <p:pic>
        <p:nvPicPr>
          <p:cNvPr id="448" name="Picture 2" descr=""/>
          <p:cNvPicPr/>
          <p:nvPr/>
        </p:nvPicPr>
        <p:blipFill>
          <a:blip r:embed="rId1"/>
          <a:stretch/>
        </p:blipFill>
        <p:spPr>
          <a:xfrm>
            <a:off x="72000" y="3242520"/>
            <a:ext cx="1998000" cy="1439280"/>
          </a:xfrm>
          <a:prstGeom prst="rect">
            <a:avLst/>
          </a:prstGeom>
          <a:ln w="9360">
            <a:noFill/>
          </a:ln>
        </p:spPr>
      </p:pic>
      <p:sp>
        <p:nvSpPr>
          <p:cNvPr id="449" name="CustomShape 4"/>
          <p:cNvSpPr/>
          <p:nvPr/>
        </p:nvSpPr>
        <p:spPr>
          <a:xfrm>
            <a:off x="1403640" y="6339960"/>
            <a:ext cx="5256000" cy="3121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fr-FR" sz="1200" spc="-1" strike="noStrike">
                <a:solidFill>
                  <a:srgbClr val="8b8b8b"/>
                </a:solidFill>
                <a:uFill>
                  <a:solidFill>
                    <a:srgbClr val="ffffff"/>
                  </a:solidFill>
                </a:uFill>
                <a:latin typeface="Calibri"/>
              </a:rPr>
              <a:t>titre de la presentation</a:t>
            </a:r>
            <a:endParaRPr b="0" lang="fr-FR" sz="1800" spc="-1" strike="noStrike">
              <a:solidFill>
                <a:srgbClr val="000000"/>
              </a:solidFill>
              <a:uFill>
                <a:solidFill>
                  <a:srgbClr val="ffffff"/>
                </a:solidFill>
              </a:uFill>
              <a:latin typeface="Arial"/>
            </a:endParaRPr>
          </a:p>
        </p:txBody>
      </p:sp>
      <p:sp>
        <p:nvSpPr>
          <p:cNvPr id="450" name="CustomShape 5"/>
          <p:cNvSpPr/>
          <p:nvPr/>
        </p:nvSpPr>
        <p:spPr>
          <a:xfrm>
            <a:off x="-180360" y="2925000"/>
            <a:ext cx="2987280" cy="455040"/>
          </a:xfrm>
          <a:prstGeom prst="rect">
            <a:avLst/>
          </a:prstGeom>
          <a:noFill/>
          <a:ln>
            <a:noFill/>
          </a:ln>
        </p:spPr>
        <p:style>
          <a:lnRef idx="0"/>
          <a:fillRef idx="0"/>
          <a:effectRef idx="0"/>
          <a:fontRef idx="minor"/>
        </p:style>
        <p:txBody>
          <a:bodyPr lIns="90000" rIns="90000" tIns="45000" bIns="45000"/>
          <a:p>
            <a:pPr algn="r">
              <a:lnSpc>
                <a:spcPct val="100000"/>
              </a:lnSpc>
            </a:pPr>
            <a:r>
              <a:rPr b="0" lang="fr-FR" sz="1200" spc="-1" strike="noStrike">
                <a:solidFill>
                  <a:srgbClr val="000000"/>
                </a:solidFill>
                <a:uFill>
                  <a:solidFill>
                    <a:srgbClr val="ffffff"/>
                  </a:solidFill>
                </a:uFill>
                <a:latin typeface="Calibri"/>
                <a:ea typeface="DejaVu Sans"/>
              </a:rPr>
              <a:t>Limiter la visibilité de vos informations générales</a:t>
            </a:r>
            <a:endParaRPr b="0" lang="fr-FR" sz="1800" spc="-1" strike="noStrike">
              <a:solidFill>
                <a:srgbClr val="000000"/>
              </a:solidFill>
              <a:uFill>
                <a:solidFill>
                  <a:srgbClr val="ffffff"/>
                </a:solidFill>
              </a:uFill>
              <a:latin typeface="Arial"/>
            </a:endParaRPr>
          </a:p>
        </p:txBody>
      </p:sp>
      <p:sp>
        <p:nvSpPr>
          <p:cNvPr id="451" name="CustomShape 6"/>
          <p:cNvSpPr/>
          <p:nvPr/>
        </p:nvSpPr>
        <p:spPr>
          <a:xfrm>
            <a:off x="323640" y="4771440"/>
            <a:ext cx="29516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000000"/>
                </a:solidFill>
                <a:uFill>
                  <a:solidFill>
                    <a:srgbClr val="ffffff"/>
                  </a:solidFill>
                </a:uFill>
                <a:latin typeface="Calibri"/>
                <a:ea typeface="DejaVu Sans"/>
              </a:rPr>
              <a:t>Limiter la visibilité de votre liste d’amis</a:t>
            </a:r>
            <a:endParaRPr b="0" lang="fr-FR" sz="1800" spc="-1" strike="noStrike">
              <a:solidFill>
                <a:srgbClr val="000000"/>
              </a:solidFill>
              <a:uFill>
                <a:solidFill>
                  <a:srgbClr val="ffffff"/>
                </a:solidFill>
              </a:uFill>
              <a:latin typeface="Arial"/>
            </a:endParaRPr>
          </a:p>
        </p:txBody>
      </p:sp>
      <p:sp>
        <p:nvSpPr>
          <p:cNvPr id="452" name="CustomShape 7"/>
          <p:cNvSpPr/>
          <p:nvPr/>
        </p:nvSpPr>
        <p:spPr>
          <a:xfrm>
            <a:off x="6948360" y="3656160"/>
            <a:ext cx="226692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000000"/>
                </a:solidFill>
                <a:uFill>
                  <a:solidFill>
                    <a:srgbClr val="ffffff"/>
                  </a:solidFill>
                </a:uFill>
                <a:latin typeface="Calibri"/>
                <a:ea typeface="DejaVu Sans"/>
              </a:rPr>
              <a:t>Limiter la visibilité de votre post</a:t>
            </a:r>
            <a:endParaRPr b="0" lang="fr-FR" sz="1800" spc="-1" strike="noStrike">
              <a:solidFill>
                <a:srgbClr val="000000"/>
              </a:solidFill>
              <a:uFill>
                <a:solidFill>
                  <a:srgbClr val="ffffff"/>
                </a:solidFill>
              </a:uFill>
              <a:latin typeface="Arial"/>
            </a:endParaRPr>
          </a:p>
        </p:txBody>
      </p:sp>
      <p:sp>
        <p:nvSpPr>
          <p:cNvPr id="453" name="CustomShape 8"/>
          <p:cNvSpPr/>
          <p:nvPr/>
        </p:nvSpPr>
        <p:spPr>
          <a:xfrm>
            <a:off x="6948360" y="2647800"/>
            <a:ext cx="18716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000000"/>
                </a:solidFill>
                <a:uFill>
                  <a:solidFill>
                    <a:srgbClr val="ffffff"/>
                  </a:solidFill>
                </a:uFill>
                <a:latin typeface="Calibri"/>
                <a:ea typeface="DejaVu Sans"/>
              </a:rPr>
              <a:t>Vérifier votre historique</a:t>
            </a:r>
            <a:endParaRPr b="0" lang="fr-FR" sz="1800" spc="-1" strike="noStrike">
              <a:solidFill>
                <a:srgbClr val="000000"/>
              </a:solidFill>
              <a:uFill>
                <a:solidFill>
                  <a:srgbClr val="ffffff"/>
                </a:solidFill>
              </a:uFill>
              <a:latin typeface="Arial"/>
            </a:endParaRPr>
          </a:p>
        </p:txBody>
      </p:sp>
      <p:sp>
        <p:nvSpPr>
          <p:cNvPr id="454" name="CustomShape 9"/>
          <p:cNvSpPr/>
          <p:nvPr/>
        </p:nvSpPr>
        <p:spPr>
          <a:xfrm>
            <a:off x="7020360" y="5618880"/>
            <a:ext cx="2194920" cy="45504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000000"/>
                </a:solidFill>
                <a:uFill>
                  <a:solidFill>
                    <a:srgbClr val="ffffff"/>
                  </a:solidFill>
                </a:uFill>
                <a:latin typeface="Calibri"/>
                <a:ea typeface="DejaVu Sans"/>
              </a:rPr>
              <a:t>Etre prévenu lorsque vous êtes tagués</a:t>
            </a:r>
            <a:endParaRPr b="0" lang="fr-FR" sz="1800" spc="-1" strike="noStrike">
              <a:solidFill>
                <a:srgbClr val="000000"/>
              </a:solidFill>
              <a:uFill>
                <a:solidFill>
                  <a:srgbClr val="ffffff"/>
                </a:solidFill>
              </a:uFill>
              <a:latin typeface="Arial"/>
            </a:endParaRPr>
          </a:p>
        </p:txBody>
      </p:sp>
      <p:sp>
        <p:nvSpPr>
          <p:cNvPr id="455" name="CustomShape 10"/>
          <p:cNvSpPr/>
          <p:nvPr/>
        </p:nvSpPr>
        <p:spPr>
          <a:xfrm>
            <a:off x="6948360" y="4322880"/>
            <a:ext cx="22316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000000"/>
                </a:solidFill>
                <a:uFill>
                  <a:solidFill>
                    <a:srgbClr val="ffffff"/>
                  </a:solidFill>
                </a:uFill>
                <a:latin typeface="Calibri"/>
                <a:ea typeface="DejaVu Sans"/>
              </a:rPr>
              <a:t>Limiter la visibilité de vos photos</a:t>
            </a:r>
            <a:endParaRPr b="0" lang="fr-FR" sz="1800" spc="-1" strike="noStrike">
              <a:solidFill>
                <a:srgbClr val="000000"/>
              </a:solidFill>
              <a:uFill>
                <a:solidFill>
                  <a:srgbClr val="ffffff"/>
                </a:solidFill>
              </a:uFill>
              <a:latin typeface="Arial"/>
            </a:endParaRPr>
          </a:p>
        </p:txBody>
      </p:sp>
      <p:pic>
        <p:nvPicPr>
          <p:cNvPr id="456" name="Picture 6" descr=""/>
          <p:cNvPicPr/>
          <p:nvPr/>
        </p:nvPicPr>
        <p:blipFill>
          <a:blip r:embed="rId2"/>
          <a:stretch/>
        </p:blipFill>
        <p:spPr>
          <a:xfrm>
            <a:off x="2988000" y="5186880"/>
            <a:ext cx="3599640" cy="1631160"/>
          </a:xfrm>
          <a:prstGeom prst="rect">
            <a:avLst/>
          </a:prstGeom>
          <a:ln w="9360">
            <a:noFill/>
          </a:ln>
        </p:spPr>
      </p:pic>
      <p:sp>
        <p:nvSpPr>
          <p:cNvPr id="457" name="CustomShape 11"/>
          <p:cNvSpPr/>
          <p:nvPr/>
        </p:nvSpPr>
        <p:spPr>
          <a:xfrm>
            <a:off x="179640" y="6062040"/>
            <a:ext cx="29516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000000"/>
                </a:solidFill>
                <a:uFill>
                  <a:solidFill>
                    <a:srgbClr val="ffffff"/>
                  </a:solidFill>
                </a:uFill>
                <a:latin typeface="Calibri"/>
                <a:ea typeface="DejaVu Sans"/>
              </a:rPr>
              <a:t>Limiter la visibilité de vos mentions j’aime</a:t>
            </a:r>
            <a:endParaRPr b="0" lang="fr-FR" sz="1800" spc="-1" strike="noStrike">
              <a:solidFill>
                <a:srgbClr val="000000"/>
              </a:solidFill>
              <a:uFill>
                <a:solidFill>
                  <a:srgbClr val="ffffff"/>
                </a:solidFill>
              </a:uFill>
              <a:latin typeface="Arial"/>
            </a:endParaRPr>
          </a:p>
        </p:txBody>
      </p:sp>
      <p:pic>
        <p:nvPicPr>
          <p:cNvPr id="458" name="Picture 1" descr=""/>
          <p:cNvPicPr/>
          <p:nvPr/>
        </p:nvPicPr>
        <p:blipFill>
          <a:blip r:embed="rId3"/>
          <a:stretch/>
        </p:blipFill>
        <p:spPr>
          <a:xfrm>
            <a:off x="2988000" y="1556640"/>
            <a:ext cx="3595680" cy="3809880"/>
          </a:xfrm>
          <a:prstGeom prst="rect">
            <a:avLst/>
          </a:prstGeom>
          <a:ln>
            <a:noFill/>
          </a:ln>
        </p:spPr>
      </p:pic>
      <p:sp>
        <p:nvSpPr>
          <p:cNvPr id="459" name="CustomShape 12"/>
          <p:cNvSpPr/>
          <p:nvPr/>
        </p:nvSpPr>
        <p:spPr>
          <a:xfrm>
            <a:off x="4716000" y="5258880"/>
            <a:ext cx="1439280" cy="863280"/>
          </a:xfrm>
          <a:prstGeom prst="donut">
            <a:avLst>
              <a:gd name="adj" fmla="val 1429"/>
            </a:avLst>
          </a:prstGeom>
          <a:solidFill>
            <a:srgbClr val="ff0000"/>
          </a:solid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460" name="CustomShape 13"/>
          <p:cNvSpPr/>
          <p:nvPr/>
        </p:nvSpPr>
        <p:spPr>
          <a:xfrm>
            <a:off x="2843640" y="5906880"/>
            <a:ext cx="1439280" cy="863280"/>
          </a:xfrm>
          <a:prstGeom prst="donut">
            <a:avLst>
              <a:gd name="adj" fmla="val 1429"/>
            </a:avLst>
          </a:prstGeom>
          <a:solidFill>
            <a:srgbClr val="ff0000"/>
          </a:solid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fr-FR" sz="1800" spc="-1" strike="noStrike">
                <a:solidFill>
                  <a:srgbClr val="000000"/>
                </a:solidFill>
                <a:uFill>
                  <a:solidFill>
                    <a:srgbClr val="ffffff"/>
                  </a:solidFill>
                </a:uFill>
                <a:latin typeface="Calibri"/>
                <a:ea typeface="DejaVu Sans"/>
              </a:rPr>
              <a:t>v</a:t>
            </a:r>
            <a:endParaRPr b="0" lang="fr-FR" sz="1800" spc="-1" strike="noStrike">
              <a:solidFill>
                <a:srgbClr val="000000"/>
              </a:solidFill>
              <a:uFill>
                <a:solidFill>
                  <a:srgbClr val="ffffff"/>
                </a:solidFill>
              </a:uFill>
              <a:latin typeface="Arial"/>
            </a:endParaRPr>
          </a:p>
        </p:txBody>
      </p:sp>
      <p:sp>
        <p:nvSpPr>
          <p:cNvPr id="461" name="CustomShape 14"/>
          <p:cNvSpPr/>
          <p:nvPr/>
        </p:nvSpPr>
        <p:spPr>
          <a:xfrm>
            <a:off x="0" y="1035360"/>
            <a:ext cx="9143280" cy="592560"/>
          </a:xfrm>
          <a:prstGeom prst="rect">
            <a:avLst/>
          </a:prstGeom>
          <a:solidFill>
            <a:srgbClr val="087aa7"/>
          </a:solidFill>
          <a:ln>
            <a:noFill/>
          </a:ln>
        </p:spPr>
        <p:style>
          <a:lnRef idx="2">
            <a:schemeClr val="accent1">
              <a:shade val="50000"/>
            </a:schemeClr>
          </a:lnRef>
          <a:fillRef idx="1">
            <a:schemeClr val="accent1"/>
          </a:fillRef>
          <a:effectRef idx="0">
            <a:schemeClr val="accent1"/>
          </a:effectRef>
          <a:fontRef idx="minor"/>
        </p:style>
      </p:sp>
      <p:sp>
        <p:nvSpPr>
          <p:cNvPr id="462" name="CustomShape 15"/>
          <p:cNvSpPr/>
          <p:nvPr/>
        </p:nvSpPr>
        <p:spPr>
          <a:xfrm>
            <a:off x="35640" y="764640"/>
            <a:ext cx="8424360" cy="935280"/>
          </a:xfrm>
          <a:prstGeom prst="rect">
            <a:avLst/>
          </a:prstGeom>
          <a:noFill/>
          <a:ln>
            <a:noFill/>
          </a:ln>
        </p:spPr>
        <p:style>
          <a:lnRef idx="0"/>
          <a:fillRef idx="0"/>
          <a:effectRef idx="0"/>
          <a:fontRef idx="minor"/>
        </p:style>
        <p:txBody>
          <a:bodyPr lIns="90000" rIns="90000" tIns="45000" bIns="45000"/>
          <a:p>
            <a:pPr marL="457200" algn="ctr">
              <a:lnSpc>
                <a:spcPct val="90000"/>
              </a:lnSpc>
              <a:spcBef>
                <a:spcPts val="499"/>
              </a:spcBef>
            </a:pPr>
            <a:endParaRPr b="0" lang="fr-FR" sz="1800" spc="-1" strike="noStrike">
              <a:solidFill>
                <a:srgbClr val="000000"/>
              </a:solidFill>
              <a:uFill>
                <a:solidFill>
                  <a:srgbClr val="ffffff"/>
                </a:solidFill>
              </a:uFill>
              <a:latin typeface="Arial"/>
            </a:endParaRPr>
          </a:p>
          <a:p>
            <a:pPr marL="457200" algn="ctr">
              <a:lnSpc>
                <a:spcPct val="90000"/>
              </a:lnSpc>
              <a:spcBef>
                <a:spcPts val="499"/>
              </a:spcBef>
            </a:pPr>
            <a:endParaRPr b="0" lang="fr-FR" sz="1800" spc="-1" strike="noStrike">
              <a:solidFill>
                <a:srgbClr val="000000"/>
              </a:solidFill>
              <a:uFill>
                <a:solidFill>
                  <a:srgbClr val="ffffff"/>
                </a:solidFill>
              </a:uFill>
              <a:latin typeface="Arial"/>
            </a:endParaRPr>
          </a:p>
        </p:txBody>
      </p:sp>
      <p:sp>
        <p:nvSpPr>
          <p:cNvPr id="463" name="CustomShape 16"/>
          <p:cNvSpPr/>
          <p:nvPr/>
        </p:nvSpPr>
        <p:spPr>
          <a:xfrm>
            <a:off x="-180360" y="1700640"/>
            <a:ext cx="2987280" cy="455040"/>
          </a:xfrm>
          <a:prstGeom prst="rect">
            <a:avLst/>
          </a:prstGeom>
          <a:noFill/>
          <a:ln>
            <a:noFill/>
          </a:ln>
        </p:spPr>
        <p:style>
          <a:lnRef idx="0"/>
          <a:fillRef idx="0"/>
          <a:effectRef idx="0"/>
          <a:fontRef idx="minor"/>
        </p:style>
        <p:txBody>
          <a:bodyPr lIns="90000" rIns="90000" tIns="45000" bIns="45000"/>
          <a:p>
            <a:pPr algn="r">
              <a:lnSpc>
                <a:spcPct val="100000"/>
              </a:lnSpc>
            </a:pPr>
            <a:r>
              <a:rPr b="0" lang="fr-FR" sz="1200" spc="-1" strike="noStrike">
                <a:solidFill>
                  <a:srgbClr val="000000"/>
                </a:solidFill>
                <a:uFill>
                  <a:solidFill>
                    <a:srgbClr val="ffffff"/>
                  </a:solidFill>
                </a:uFill>
                <a:latin typeface="Calibri"/>
                <a:ea typeface="DejaVu Sans"/>
              </a:rPr>
              <a:t>Ne pas être retrouvé dans un moteur de recherche</a:t>
            </a:r>
            <a:endParaRPr b="0" lang="fr-FR" sz="1800" spc="-1" strike="noStrike">
              <a:solidFill>
                <a:srgbClr val="000000"/>
              </a:solidFill>
              <a:uFill>
                <a:solidFill>
                  <a:srgbClr val="ffffff"/>
                </a:solidFill>
              </a:uFill>
              <a:latin typeface="Arial"/>
            </a:endParaRPr>
          </a:p>
        </p:txBody>
      </p:sp>
      <p:pic>
        <p:nvPicPr>
          <p:cNvPr id="464" name="Picture 2" descr=""/>
          <p:cNvPicPr/>
          <p:nvPr/>
        </p:nvPicPr>
        <p:blipFill>
          <a:blip r:embed="rId4"/>
          <a:stretch/>
        </p:blipFill>
        <p:spPr>
          <a:xfrm>
            <a:off x="0" y="2277000"/>
            <a:ext cx="2442240" cy="2996280"/>
          </a:xfrm>
          <a:prstGeom prst="rect">
            <a:avLst/>
          </a:prstGeom>
          <a:ln w="9360">
            <a:noFill/>
          </a:ln>
        </p:spPr>
      </p:pic>
      <p:sp>
        <p:nvSpPr>
          <p:cNvPr id="465" name="TextShape 17"/>
          <p:cNvSpPr txBox="1"/>
          <p:nvPr/>
        </p:nvSpPr>
        <p:spPr>
          <a:xfrm>
            <a:off x="225720" y="1040760"/>
            <a:ext cx="8270280" cy="596880"/>
          </a:xfrm>
          <a:prstGeom prst="rect">
            <a:avLst/>
          </a:prstGeom>
          <a:noFill/>
          <a:ln>
            <a:noFill/>
          </a:ln>
        </p:spPr>
        <p:txBody>
          <a:bodyPr lIns="90000" rIns="90000" tIns="45000" bIns="45000"/>
          <a:p>
            <a:r>
              <a:rPr b="1" lang="fr-FR" sz="1600" spc="-1" strike="noStrike">
                <a:solidFill>
                  <a:srgbClr val="ffffff"/>
                </a:solidFill>
                <a:uFill>
                  <a:solidFill>
                    <a:srgbClr val="ffffff"/>
                  </a:solidFill>
                </a:uFill>
                <a:latin typeface="Arial"/>
              </a:rPr>
              <a:t>Vous avez  quelques minute pour analyser vos paramètres de confidentialité sur Facebook. Utilisez les outils qui permettent de limiter votre exposition.</a:t>
            </a:r>
            <a:endParaRPr b="1" lang="fr-FR" sz="1600" spc="-1" strike="noStrike">
              <a:solidFill>
                <a:srgbClr val="ffffff"/>
              </a:solidFill>
              <a:uFill>
                <a:solidFill>
                  <a:srgbClr val="ffffff"/>
                </a:solidFill>
              </a:uFill>
              <a:latin typeface="Arial"/>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CustomShape 1"/>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19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467" name="CustomShape 2"/>
          <p:cNvSpPr/>
          <p:nvPr/>
        </p:nvSpPr>
        <p:spPr>
          <a:xfrm>
            <a:off x="827640" y="-24480"/>
            <a:ext cx="8532360" cy="1065240"/>
          </a:xfrm>
          <a:prstGeom prst="rect">
            <a:avLst/>
          </a:prstGeom>
          <a:noFill/>
          <a:ln>
            <a:noFill/>
          </a:ln>
        </p:spPr>
        <p:style>
          <a:lnRef idx="0"/>
          <a:fillRef idx="0"/>
          <a:effectRef idx="0"/>
          <a:fontRef idx="minor"/>
        </p:style>
        <p:txBody>
          <a:bodyPr lIns="90000" rIns="90000" tIns="45000" bIns="45000"/>
          <a:p>
            <a:r>
              <a:rPr b="0" lang="fr-FR" sz="3600" spc="-1" strike="noStrike">
                <a:solidFill>
                  <a:srgbClr val="087aa7"/>
                </a:solidFill>
                <a:uFill>
                  <a:solidFill>
                    <a:srgbClr val="ffffff"/>
                  </a:solidFill>
                </a:uFill>
                <a:latin typeface="Arial Black"/>
                <a:ea typeface="DejaVu Sans"/>
              </a:rPr>
              <a:t>Outil :</a:t>
            </a:r>
            <a:endParaRPr b="0" lang="fr-FR" sz="1800" spc="-1" strike="noStrike">
              <a:solidFill>
                <a:srgbClr val="000000"/>
              </a:solidFill>
              <a:uFill>
                <a:solidFill>
                  <a:srgbClr val="ffffff"/>
                </a:solidFill>
              </a:uFill>
              <a:latin typeface="Arial"/>
            </a:endParaRPr>
          </a:p>
          <a:p>
            <a:pPr>
              <a:lnSpc>
                <a:spcPct val="100000"/>
              </a:lnSpc>
            </a:pPr>
            <a:r>
              <a:rPr b="0" lang="fr-FR" sz="2800" spc="-1" strike="noStrike">
                <a:solidFill>
                  <a:srgbClr val="000000"/>
                </a:solidFill>
                <a:uFill>
                  <a:solidFill>
                    <a:srgbClr val="ffffff"/>
                  </a:solidFill>
                </a:uFill>
                <a:latin typeface="Arial Black"/>
                <a:ea typeface="DejaVu Sans"/>
              </a:rPr>
              <a:t>Utiliser Snapchat</a:t>
            </a:r>
            <a:endParaRPr b="0" lang="fr-FR" sz="1800" spc="-1" strike="noStrike">
              <a:solidFill>
                <a:srgbClr val="000000"/>
              </a:solidFill>
              <a:uFill>
                <a:solidFill>
                  <a:srgbClr val="ffffff"/>
                </a:solidFill>
              </a:uFill>
              <a:latin typeface="Arial"/>
            </a:endParaRPr>
          </a:p>
        </p:txBody>
      </p:sp>
      <p:sp>
        <p:nvSpPr>
          <p:cNvPr id="468" name="CustomShape 3"/>
          <p:cNvSpPr/>
          <p:nvPr/>
        </p:nvSpPr>
        <p:spPr>
          <a:xfrm>
            <a:off x="16920" y="36000"/>
            <a:ext cx="87660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087aa7"/>
                </a:solidFill>
                <a:uFill>
                  <a:solidFill>
                    <a:srgbClr val="ffffff"/>
                  </a:solidFill>
                </a:uFill>
                <a:latin typeface="Arial Black"/>
                <a:ea typeface="DejaVu Sans"/>
              </a:rPr>
              <a:t>2.3</a:t>
            </a:r>
            <a:endParaRPr b="0" lang="fr-FR" sz="1800" spc="-1" strike="noStrike">
              <a:solidFill>
                <a:srgbClr val="000000"/>
              </a:solidFill>
              <a:uFill>
                <a:solidFill>
                  <a:srgbClr val="ffffff"/>
                </a:solidFill>
              </a:uFill>
              <a:latin typeface="Arial"/>
            </a:endParaRPr>
          </a:p>
        </p:txBody>
      </p:sp>
      <p:sp>
        <p:nvSpPr>
          <p:cNvPr id="469" name="CustomShape 4"/>
          <p:cNvSpPr/>
          <p:nvPr/>
        </p:nvSpPr>
        <p:spPr>
          <a:xfrm>
            <a:off x="0" y="1035360"/>
            <a:ext cx="9143280" cy="592560"/>
          </a:xfrm>
          <a:prstGeom prst="rect">
            <a:avLst/>
          </a:prstGeom>
          <a:solidFill>
            <a:srgbClr val="087aa7"/>
          </a:solidFill>
          <a:ln>
            <a:noFill/>
          </a:ln>
        </p:spPr>
        <p:style>
          <a:lnRef idx="2">
            <a:schemeClr val="accent1">
              <a:shade val="50000"/>
            </a:schemeClr>
          </a:lnRef>
          <a:fillRef idx="1">
            <a:schemeClr val="accent1"/>
          </a:fillRef>
          <a:effectRef idx="0">
            <a:schemeClr val="accent1"/>
          </a:effectRef>
          <a:fontRef idx="minor"/>
        </p:style>
      </p:sp>
      <p:sp>
        <p:nvSpPr>
          <p:cNvPr id="470" name="CustomShape 5"/>
          <p:cNvSpPr/>
          <p:nvPr/>
        </p:nvSpPr>
        <p:spPr>
          <a:xfrm>
            <a:off x="0" y="908640"/>
            <a:ext cx="7595640" cy="935280"/>
          </a:xfrm>
          <a:prstGeom prst="rect">
            <a:avLst/>
          </a:prstGeom>
          <a:noFill/>
          <a:ln>
            <a:noFill/>
          </a:ln>
        </p:spPr>
        <p:style>
          <a:lnRef idx="0"/>
          <a:fillRef idx="0"/>
          <a:effectRef idx="0"/>
          <a:fontRef idx="minor"/>
        </p:style>
      </p:sp>
      <p:sp>
        <p:nvSpPr>
          <p:cNvPr id="471" name="CustomShape 6"/>
          <p:cNvSpPr/>
          <p:nvPr/>
        </p:nvSpPr>
        <p:spPr>
          <a:xfrm>
            <a:off x="3852000" y="4365000"/>
            <a:ext cx="1367280" cy="82008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000000"/>
                </a:solidFill>
                <a:uFill>
                  <a:solidFill>
                    <a:srgbClr val="ffffff"/>
                  </a:solidFill>
                </a:uFill>
                <a:latin typeface="Calibri"/>
                <a:ea typeface="DejaVu Sans"/>
              </a:rPr>
              <a:t>Seuls mes amis peuvent  m’envoyer des snaps</a:t>
            </a:r>
            <a:endParaRPr b="0" lang="fr-FR" sz="1800" spc="-1" strike="noStrike">
              <a:solidFill>
                <a:srgbClr val="000000"/>
              </a:solidFill>
              <a:uFill>
                <a:solidFill>
                  <a:srgbClr val="ffffff"/>
                </a:solidFill>
              </a:uFill>
              <a:latin typeface="Arial"/>
            </a:endParaRPr>
          </a:p>
        </p:txBody>
      </p:sp>
      <p:sp>
        <p:nvSpPr>
          <p:cNvPr id="472" name="CustomShape 7"/>
          <p:cNvSpPr/>
          <p:nvPr/>
        </p:nvSpPr>
        <p:spPr>
          <a:xfrm>
            <a:off x="2051640" y="4365000"/>
            <a:ext cx="1511280" cy="100260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000000"/>
                </a:solidFill>
                <a:uFill>
                  <a:solidFill>
                    <a:srgbClr val="ffffff"/>
                  </a:solidFill>
                </a:uFill>
                <a:latin typeface="Calibri"/>
                <a:ea typeface="DejaVu Sans"/>
              </a:rPr>
              <a:t>Activez la fonction authentification qui vous prévient en cas de piratage de votre compte.</a:t>
            </a:r>
            <a:endParaRPr b="0" lang="fr-FR" sz="1800" spc="-1" strike="noStrike">
              <a:solidFill>
                <a:srgbClr val="000000"/>
              </a:solidFill>
              <a:uFill>
                <a:solidFill>
                  <a:srgbClr val="ffffff"/>
                </a:solidFill>
              </a:uFill>
              <a:latin typeface="Arial"/>
            </a:endParaRPr>
          </a:p>
        </p:txBody>
      </p:sp>
      <p:sp>
        <p:nvSpPr>
          <p:cNvPr id="473" name="CustomShape 8"/>
          <p:cNvSpPr/>
          <p:nvPr/>
        </p:nvSpPr>
        <p:spPr>
          <a:xfrm>
            <a:off x="7452360" y="4402800"/>
            <a:ext cx="1295280" cy="173268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000000"/>
                </a:solidFill>
                <a:uFill>
                  <a:solidFill>
                    <a:srgbClr val="ffffff"/>
                  </a:solidFill>
                </a:uFill>
                <a:latin typeface="Calibri"/>
                <a:ea typeface="DejaVu Sans"/>
              </a:rPr>
              <a:t>Attention à l’usage de l’option « Ajouter à ma Story », qui rend la photo ou vidéo disponible à volonté pour une durée de 24 heures. </a:t>
            </a:r>
            <a:endParaRPr b="0" lang="fr-FR" sz="1800" spc="-1" strike="noStrike">
              <a:solidFill>
                <a:srgbClr val="000000"/>
              </a:solidFill>
              <a:uFill>
                <a:solidFill>
                  <a:srgbClr val="ffffff"/>
                </a:solidFill>
              </a:uFill>
              <a:latin typeface="Arial"/>
            </a:endParaRPr>
          </a:p>
        </p:txBody>
      </p:sp>
      <p:sp>
        <p:nvSpPr>
          <p:cNvPr id="474" name="CustomShape 9"/>
          <p:cNvSpPr/>
          <p:nvPr/>
        </p:nvSpPr>
        <p:spPr>
          <a:xfrm>
            <a:off x="5580000" y="4365000"/>
            <a:ext cx="1439280" cy="100260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000000"/>
                </a:solidFill>
                <a:uFill>
                  <a:solidFill>
                    <a:srgbClr val="ffffff"/>
                  </a:solidFill>
                </a:uFill>
                <a:latin typeface="Calibri"/>
                <a:ea typeface="DejaVu Sans"/>
              </a:rPr>
              <a:t>Seuls mes amis ou les personnes que je souhaite peuvent </a:t>
            </a:r>
            <a:endParaRPr b="0" lang="fr-FR" sz="1800" spc="-1" strike="noStrike">
              <a:solidFill>
                <a:srgbClr val="000000"/>
              </a:solidFill>
              <a:uFill>
                <a:solidFill>
                  <a:srgbClr val="ffffff"/>
                </a:solidFill>
              </a:uFill>
              <a:latin typeface="Arial"/>
            </a:endParaRPr>
          </a:p>
          <a:p>
            <a:pPr>
              <a:lnSpc>
                <a:spcPct val="100000"/>
              </a:lnSpc>
            </a:pPr>
            <a:r>
              <a:rPr b="0" lang="fr-FR" sz="1200" spc="-1" strike="noStrike">
                <a:solidFill>
                  <a:srgbClr val="000000"/>
                </a:solidFill>
                <a:uFill>
                  <a:solidFill>
                    <a:srgbClr val="ffffff"/>
                  </a:solidFill>
                </a:uFill>
                <a:latin typeface="Calibri"/>
                <a:ea typeface="DejaVu Sans"/>
              </a:rPr>
              <a:t>« Voir ma Story »</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p:txBody>
      </p:sp>
      <p:sp>
        <p:nvSpPr>
          <p:cNvPr id="475" name="CustomShape 10"/>
          <p:cNvSpPr/>
          <p:nvPr/>
        </p:nvSpPr>
        <p:spPr>
          <a:xfrm>
            <a:off x="323640" y="4365000"/>
            <a:ext cx="1439280" cy="136764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000000"/>
                </a:solidFill>
                <a:uFill>
                  <a:solidFill>
                    <a:srgbClr val="ffffff"/>
                  </a:solidFill>
                </a:uFill>
                <a:latin typeface="Calibri"/>
                <a:ea typeface="DejaVu Sans"/>
              </a:rPr>
              <a:t>Il est possible de rendre confidentiel votre numéro de téléphone en décochant la case </a:t>
            </a:r>
            <a:r>
              <a:rPr b="0" i="1" lang="fr-FR" sz="1200" spc="-1" strike="noStrike">
                <a:solidFill>
                  <a:srgbClr val="000000"/>
                </a:solidFill>
                <a:uFill>
                  <a:solidFill>
                    <a:srgbClr val="ffffff"/>
                  </a:solidFill>
                </a:uFill>
                <a:latin typeface="Calibri"/>
                <a:ea typeface="DejaVu Sans"/>
              </a:rPr>
              <a:t>« Autoriser mes amis à me retrouver ». </a:t>
            </a:r>
            <a:endParaRPr b="0" lang="fr-FR" sz="1800" spc="-1" strike="noStrike">
              <a:solidFill>
                <a:srgbClr val="000000"/>
              </a:solidFill>
              <a:uFill>
                <a:solidFill>
                  <a:srgbClr val="ffffff"/>
                </a:solidFill>
              </a:uFill>
              <a:latin typeface="Arial"/>
            </a:endParaRPr>
          </a:p>
        </p:txBody>
      </p:sp>
      <p:pic>
        <p:nvPicPr>
          <p:cNvPr id="476" name="Picture 2" descr=""/>
          <p:cNvPicPr/>
          <p:nvPr/>
        </p:nvPicPr>
        <p:blipFill>
          <a:blip r:embed="rId1"/>
          <a:stretch/>
        </p:blipFill>
        <p:spPr>
          <a:xfrm>
            <a:off x="323640" y="1772640"/>
            <a:ext cx="1392480" cy="2462040"/>
          </a:xfrm>
          <a:prstGeom prst="rect">
            <a:avLst/>
          </a:prstGeom>
          <a:ln w="9360">
            <a:noFill/>
          </a:ln>
        </p:spPr>
      </p:pic>
      <p:pic>
        <p:nvPicPr>
          <p:cNvPr id="477" name="Picture 3" descr=""/>
          <p:cNvPicPr/>
          <p:nvPr/>
        </p:nvPicPr>
        <p:blipFill>
          <a:blip r:embed="rId2"/>
          <a:stretch/>
        </p:blipFill>
        <p:spPr>
          <a:xfrm>
            <a:off x="2062080" y="1772640"/>
            <a:ext cx="1357200" cy="2451240"/>
          </a:xfrm>
          <a:prstGeom prst="rect">
            <a:avLst/>
          </a:prstGeom>
          <a:ln w="9360">
            <a:noFill/>
          </a:ln>
        </p:spPr>
      </p:pic>
      <p:pic>
        <p:nvPicPr>
          <p:cNvPr id="478" name="Picture 4" descr=""/>
          <p:cNvPicPr/>
          <p:nvPr/>
        </p:nvPicPr>
        <p:blipFill>
          <a:blip r:embed="rId3"/>
          <a:stretch/>
        </p:blipFill>
        <p:spPr>
          <a:xfrm>
            <a:off x="3873600" y="1772640"/>
            <a:ext cx="1345680" cy="2447640"/>
          </a:xfrm>
          <a:prstGeom prst="rect">
            <a:avLst/>
          </a:prstGeom>
          <a:ln w="9360">
            <a:noFill/>
          </a:ln>
        </p:spPr>
      </p:pic>
      <p:pic>
        <p:nvPicPr>
          <p:cNvPr id="479" name="Picture 5" descr=""/>
          <p:cNvPicPr/>
          <p:nvPr/>
        </p:nvPicPr>
        <p:blipFill>
          <a:blip r:embed="rId4"/>
          <a:stretch/>
        </p:blipFill>
        <p:spPr>
          <a:xfrm>
            <a:off x="5638680" y="1772640"/>
            <a:ext cx="1380600" cy="2447640"/>
          </a:xfrm>
          <a:prstGeom prst="rect">
            <a:avLst/>
          </a:prstGeom>
          <a:ln w="9360">
            <a:noFill/>
          </a:ln>
        </p:spPr>
      </p:pic>
      <p:pic>
        <p:nvPicPr>
          <p:cNvPr id="480" name="Picture 6" descr=""/>
          <p:cNvPicPr/>
          <p:nvPr/>
        </p:nvPicPr>
        <p:blipFill>
          <a:blip r:embed="rId5"/>
          <a:stretch/>
        </p:blipFill>
        <p:spPr>
          <a:xfrm>
            <a:off x="7459200" y="1772640"/>
            <a:ext cx="1360440" cy="2447640"/>
          </a:xfrm>
          <a:prstGeom prst="rect">
            <a:avLst/>
          </a:prstGeom>
          <a:ln w="9360">
            <a:noFill/>
          </a:ln>
        </p:spPr>
      </p:pic>
      <p:sp>
        <p:nvSpPr>
          <p:cNvPr id="481" name="CustomShape 11"/>
          <p:cNvSpPr/>
          <p:nvPr/>
        </p:nvSpPr>
        <p:spPr>
          <a:xfrm>
            <a:off x="3780000" y="41490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fr-FR" sz="1800" spc="-1" strike="noStrike">
                <a:solidFill>
                  <a:srgbClr val="ffffff"/>
                </a:solidFill>
                <a:uFill>
                  <a:solidFill>
                    <a:srgbClr val="ffffff"/>
                  </a:solidFill>
                </a:uFill>
                <a:latin typeface="Calibri"/>
                <a:ea typeface="DejaVu Sans"/>
              </a:rPr>
              <a:t>3</a:t>
            </a:r>
            <a:endParaRPr b="0" lang="fr-FR" sz="1800" spc="-1" strike="noStrike">
              <a:solidFill>
                <a:srgbClr val="000000"/>
              </a:solidFill>
              <a:uFill>
                <a:solidFill>
                  <a:srgbClr val="ffffff"/>
                </a:solidFill>
              </a:uFill>
              <a:latin typeface="Arial"/>
            </a:endParaRPr>
          </a:p>
        </p:txBody>
      </p:sp>
      <p:sp>
        <p:nvSpPr>
          <p:cNvPr id="482" name="CustomShape 12"/>
          <p:cNvSpPr/>
          <p:nvPr/>
        </p:nvSpPr>
        <p:spPr>
          <a:xfrm>
            <a:off x="179640" y="41490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fr-FR" sz="1800" spc="-1" strike="noStrike">
                <a:solidFill>
                  <a:srgbClr val="ffffff"/>
                </a:solidFill>
                <a:uFill>
                  <a:solidFill>
                    <a:srgbClr val="ffffff"/>
                  </a:solidFill>
                </a:uFill>
                <a:latin typeface="Calibri"/>
                <a:ea typeface="DejaVu Sans"/>
              </a:rPr>
              <a:t>1</a:t>
            </a:r>
            <a:endParaRPr b="0" lang="fr-FR" sz="1800" spc="-1" strike="noStrike">
              <a:solidFill>
                <a:srgbClr val="000000"/>
              </a:solidFill>
              <a:uFill>
                <a:solidFill>
                  <a:srgbClr val="ffffff"/>
                </a:solidFill>
              </a:uFill>
              <a:latin typeface="Arial"/>
            </a:endParaRPr>
          </a:p>
        </p:txBody>
      </p:sp>
      <p:sp>
        <p:nvSpPr>
          <p:cNvPr id="483" name="CustomShape 13"/>
          <p:cNvSpPr/>
          <p:nvPr/>
        </p:nvSpPr>
        <p:spPr>
          <a:xfrm>
            <a:off x="1983240" y="413748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fr-FR" sz="1800" spc="-1" strike="noStrike">
                <a:solidFill>
                  <a:srgbClr val="ffffff"/>
                </a:solidFill>
                <a:uFill>
                  <a:solidFill>
                    <a:srgbClr val="ffffff"/>
                  </a:solidFill>
                </a:uFill>
                <a:latin typeface="Calibri"/>
                <a:ea typeface="DejaVu Sans"/>
              </a:rPr>
              <a:t>2</a:t>
            </a:r>
            <a:endParaRPr b="0" lang="fr-FR" sz="1800" spc="-1" strike="noStrike">
              <a:solidFill>
                <a:srgbClr val="000000"/>
              </a:solidFill>
              <a:uFill>
                <a:solidFill>
                  <a:srgbClr val="ffffff"/>
                </a:solidFill>
              </a:uFill>
              <a:latin typeface="Arial"/>
            </a:endParaRPr>
          </a:p>
        </p:txBody>
      </p:sp>
      <p:sp>
        <p:nvSpPr>
          <p:cNvPr id="484" name="CustomShape 14"/>
          <p:cNvSpPr/>
          <p:nvPr/>
        </p:nvSpPr>
        <p:spPr>
          <a:xfrm>
            <a:off x="5508000" y="41490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fr-FR" sz="1800" spc="-1" strike="noStrike">
                <a:solidFill>
                  <a:srgbClr val="ffffff"/>
                </a:solidFill>
                <a:uFill>
                  <a:solidFill>
                    <a:srgbClr val="ffffff"/>
                  </a:solidFill>
                </a:uFill>
                <a:latin typeface="Calibri"/>
                <a:ea typeface="DejaVu Sans"/>
              </a:rPr>
              <a:t>4</a:t>
            </a:r>
            <a:endParaRPr b="0" lang="fr-FR" sz="1800" spc="-1" strike="noStrike">
              <a:solidFill>
                <a:srgbClr val="000000"/>
              </a:solidFill>
              <a:uFill>
                <a:solidFill>
                  <a:srgbClr val="ffffff"/>
                </a:solidFill>
              </a:uFill>
              <a:latin typeface="Arial"/>
            </a:endParaRPr>
          </a:p>
        </p:txBody>
      </p:sp>
      <p:sp>
        <p:nvSpPr>
          <p:cNvPr id="485" name="CustomShape 15"/>
          <p:cNvSpPr/>
          <p:nvPr/>
        </p:nvSpPr>
        <p:spPr>
          <a:xfrm>
            <a:off x="7380360" y="41490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fr-FR" sz="1800" spc="-1" strike="noStrike">
                <a:solidFill>
                  <a:srgbClr val="ffffff"/>
                </a:solidFill>
                <a:uFill>
                  <a:solidFill>
                    <a:srgbClr val="ffffff"/>
                  </a:solidFill>
                </a:uFill>
                <a:latin typeface="Calibri"/>
                <a:ea typeface="DejaVu Sans"/>
              </a:rPr>
              <a:t>5</a:t>
            </a:r>
            <a:endParaRPr b="0" lang="fr-FR" sz="1800" spc="-1" strike="noStrike">
              <a:solidFill>
                <a:srgbClr val="000000"/>
              </a:solidFill>
              <a:uFill>
                <a:solidFill>
                  <a:srgbClr val="ffffff"/>
                </a:solidFill>
              </a:uFill>
              <a:latin typeface="Arial"/>
            </a:endParaRPr>
          </a:p>
        </p:txBody>
      </p:sp>
      <p:sp>
        <p:nvSpPr>
          <p:cNvPr id="486" name="CustomShape 16"/>
          <p:cNvSpPr/>
          <p:nvPr/>
        </p:nvSpPr>
        <p:spPr>
          <a:xfrm>
            <a:off x="0" y="5877360"/>
            <a:ext cx="6227640" cy="50328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fr-FR" sz="1800" spc="-1" strike="noStrike">
                <a:solidFill>
                  <a:srgbClr val="ffffff"/>
                </a:solidFill>
                <a:uFill>
                  <a:solidFill>
                    <a:srgbClr val="ffffff"/>
                  </a:solidFill>
                </a:uFill>
                <a:latin typeface="Calibri"/>
                <a:ea typeface="DejaVu Sans"/>
              </a:rPr>
              <a:t>Pas de photo intime | Gare aux copies d’écran !</a:t>
            </a:r>
            <a:endParaRPr b="0" lang="fr-FR" sz="1800" spc="-1" strike="noStrike">
              <a:solidFill>
                <a:srgbClr val="000000"/>
              </a:solidFill>
              <a:uFill>
                <a:solidFill>
                  <a:srgbClr val="ffffff"/>
                </a:solidFill>
              </a:uFill>
              <a:latin typeface="Arial"/>
            </a:endParaRPr>
          </a:p>
        </p:txBody>
      </p:sp>
      <p:sp>
        <p:nvSpPr>
          <p:cNvPr id="487" name="TextShape 17"/>
          <p:cNvSpPr txBox="1"/>
          <p:nvPr/>
        </p:nvSpPr>
        <p:spPr>
          <a:xfrm>
            <a:off x="216000" y="1152000"/>
            <a:ext cx="8712000" cy="343440"/>
          </a:xfrm>
          <a:prstGeom prst="rect">
            <a:avLst/>
          </a:prstGeom>
          <a:noFill/>
          <a:ln>
            <a:noFill/>
          </a:ln>
        </p:spPr>
        <p:txBody>
          <a:bodyPr lIns="90000" rIns="90000" tIns="45000" bIns="45000"/>
          <a:p>
            <a:pPr algn="ctr"/>
            <a:r>
              <a:rPr b="1" lang="fr-FR" sz="1800" spc="-1" strike="noStrike">
                <a:solidFill>
                  <a:srgbClr val="ffffff"/>
                </a:solidFill>
                <a:uFill>
                  <a:solidFill>
                    <a:srgbClr val="ffffff"/>
                  </a:solidFill>
                </a:uFill>
                <a:latin typeface="Arial"/>
              </a:rPr>
              <a:t>5 paramètres pour  mieux sécuriser l’utilisation de l’application.</a:t>
            </a:r>
            <a:endParaRPr b="1" lang="fr-FR" sz="1800" spc="-1" strike="noStrike">
              <a:solidFill>
                <a:srgbClr val="ffffff"/>
              </a:solidFill>
              <a:uFill>
                <a:solidFill>
                  <a:srgbClr val="ffffff"/>
                </a:solidFill>
              </a:uFill>
              <a:latin typeface="Arial"/>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CustomShape 1"/>
          <p:cNvSpPr/>
          <p:nvPr/>
        </p:nvSpPr>
        <p:spPr>
          <a:xfrm>
            <a:off x="5082840" y="0"/>
            <a:ext cx="4060440" cy="6359040"/>
          </a:xfrm>
          <a:prstGeom prst="rect">
            <a:avLst/>
          </a:prstGeom>
          <a:solidFill>
            <a:srgbClr val="087aa7"/>
          </a:solidFill>
          <a:ln>
            <a:round/>
          </a:ln>
        </p:spPr>
        <p:style>
          <a:lnRef idx="2">
            <a:schemeClr val="accent1">
              <a:shade val="50000"/>
            </a:schemeClr>
          </a:lnRef>
          <a:fillRef idx="1">
            <a:schemeClr val="accent1"/>
          </a:fillRef>
          <a:effectRef idx="0">
            <a:schemeClr val="accent1"/>
          </a:effectRef>
          <a:fontRef idx="minor"/>
        </p:style>
      </p:sp>
      <p:pic>
        <p:nvPicPr>
          <p:cNvPr id="489" name="Image 4" descr=""/>
          <p:cNvPicPr/>
          <p:nvPr/>
        </p:nvPicPr>
        <p:blipFill>
          <a:blip r:embed="rId1"/>
          <a:stretch/>
        </p:blipFill>
        <p:spPr>
          <a:xfrm>
            <a:off x="-720" y="0"/>
            <a:ext cx="9143280" cy="6857280"/>
          </a:xfrm>
          <a:prstGeom prst="rect">
            <a:avLst/>
          </a:prstGeom>
          <a:ln>
            <a:noFill/>
          </a:ln>
        </p:spPr>
      </p:pic>
      <p:sp>
        <p:nvSpPr>
          <p:cNvPr id="490" name="CustomShape 2"/>
          <p:cNvSpPr/>
          <p:nvPr/>
        </p:nvSpPr>
        <p:spPr>
          <a:xfrm>
            <a:off x="5272200" y="2117160"/>
            <a:ext cx="3393360" cy="1796400"/>
          </a:xfrm>
          <a:prstGeom prst="rect">
            <a:avLst/>
          </a:prstGeom>
          <a:noFill/>
          <a:ln>
            <a:noFill/>
          </a:ln>
        </p:spPr>
        <p:style>
          <a:lnRef idx="0"/>
          <a:fillRef idx="0"/>
          <a:effectRef idx="0"/>
          <a:fontRef idx="minor"/>
        </p:style>
        <p:txBody>
          <a:bodyPr lIns="90000" rIns="90000" tIns="45000" bIns="45000"/>
          <a:p>
            <a:r>
              <a:rPr b="0" lang="fr-FR" sz="2800" spc="-1" strike="noStrike">
                <a:solidFill>
                  <a:srgbClr val="ffed00"/>
                </a:solidFill>
                <a:uFill>
                  <a:solidFill>
                    <a:srgbClr val="ffffff"/>
                  </a:solidFill>
                </a:uFill>
                <a:latin typeface="Arial Black"/>
                <a:ea typeface="DejaVu Sans"/>
              </a:rPr>
              <a:t>ATELIER 3</a:t>
            </a:r>
            <a:endParaRPr b="0" lang="fr-FR" sz="1800" spc="-1" strike="noStrike">
              <a:solidFill>
                <a:srgbClr val="000000"/>
              </a:solidFill>
              <a:uFill>
                <a:solidFill>
                  <a:srgbClr val="ffffff"/>
                </a:solidFill>
              </a:uFill>
              <a:latin typeface="Arial"/>
            </a:endParaRPr>
          </a:p>
          <a:p>
            <a:pPr>
              <a:lnSpc>
                <a:spcPct val="100000"/>
              </a:lnSpc>
            </a:pPr>
            <a:r>
              <a:rPr b="0" lang="fr-FR" sz="2800" spc="-1" strike="noStrike">
                <a:solidFill>
                  <a:srgbClr val="ffffff"/>
                </a:solidFill>
                <a:uFill>
                  <a:solidFill>
                    <a:srgbClr val="ffffff"/>
                  </a:solidFill>
                </a:uFill>
                <a:latin typeface="Arial Black"/>
                <a:ea typeface="DejaVu Sans"/>
              </a:rPr>
              <a:t>Les techniques pour sécuriser sa navigation</a:t>
            </a:r>
            <a:endParaRPr b="0" lang="fr-FR" sz="1800" spc="-1" strike="noStrike">
              <a:solidFill>
                <a:srgbClr val="000000"/>
              </a:solidFill>
              <a:uFill>
                <a:solidFill>
                  <a:srgbClr val="ffffff"/>
                </a:solidFill>
              </a:uFill>
              <a:latin typeface="Arial"/>
            </a:endParaRPr>
          </a:p>
        </p:txBody>
      </p:sp>
      <p:sp>
        <p:nvSpPr>
          <p:cNvPr id="491" name="CustomShape 3"/>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20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pic>
        <p:nvPicPr>
          <p:cNvPr id="492" name="Picture 1" descr=""/>
          <p:cNvPicPr/>
          <p:nvPr/>
        </p:nvPicPr>
        <p:blipFill>
          <a:blip r:embed="rId2"/>
          <a:stretch/>
        </p:blipFill>
        <p:spPr>
          <a:xfrm>
            <a:off x="581760" y="1412640"/>
            <a:ext cx="3917520" cy="3704400"/>
          </a:xfrm>
          <a:prstGeom prst="rect">
            <a:avLst/>
          </a:prstGeom>
          <a:ln w="9360">
            <a:noFill/>
          </a:ln>
        </p:spPr>
      </p:pic>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3" name="CustomShape 1"/>
          <p:cNvSpPr/>
          <p:nvPr/>
        </p:nvSpPr>
        <p:spPr>
          <a:xfrm>
            <a:off x="35640" y="324360"/>
            <a:ext cx="9648360" cy="575280"/>
          </a:xfrm>
          <a:prstGeom prst="rect">
            <a:avLst/>
          </a:prstGeom>
          <a:noFill/>
          <a:ln>
            <a:noFill/>
          </a:ln>
        </p:spPr>
        <p:style>
          <a:lnRef idx="0"/>
          <a:fillRef idx="0"/>
          <a:effectRef idx="0"/>
          <a:fontRef idx="minor"/>
        </p:style>
        <p:txBody>
          <a:bodyPr lIns="90000" rIns="90000" tIns="45000" bIns="45000" anchor="ctr"/>
          <a:p>
            <a:r>
              <a:rPr b="1" lang="fr-FR" sz="2800" spc="-1" strike="noStrike">
                <a:solidFill>
                  <a:srgbClr val="004e9e"/>
                </a:solidFill>
                <a:uFill>
                  <a:solidFill>
                    <a:srgbClr val="ffffff"/>
                  </a:solidFill>
                </a:uFill>
                <a:latin typeface="Arial"/>
              </a:rPr>
              <a:t>MENER L’ATELIER /</a:t>
            </a:r>
            <a:endParaRPr b="0" lang="fr-FR" sz="1800" spc="-1" strike="noStrike">
              <a:solidFill>
                <a:srgbClr val="000000"/>
              </a:solidFill>
              <a:uFill>
                <a:solidFill>
                  <a:srgbClr val="ffffff"/>
                </a:solidFill>
              </a:uFill>
              <a:latin typeface="Arial"/>
            </a:endParaRPr>
          </a:p>
          <a:p>
            <a:pPr>
              <a:lnSpc>
                <a:spcPct val="100000"/>
              </a:lnSpc>
            </a:pPr>
            <a:r>
              <a:rPr b="1" lang="fr-FR" sz="2800" spc="-1" strike="noStrike">
                <a:solidFill>
                  <a:srgbClr val="004e9e"/>
                </a:solidFill>
                <a:uFill>
                  <a:solidFill>
                    <a:srgbClr val="ffffff"/>
                  </a:solidFill>
                </a:uFill>
                <a:latin typeface="Arial"/>
              </a:rPr>
              <a:t>«  Conseils pour se montrer plus discret sur le web  »</a:t>
            </a:r>
            <a:endParaRPr b="0" lang="fr-FR" sz="1800" spc="-1" strike="noStrike">
              <a:solidFill>
                <a:srgbClr val="000000"/>
              </a:solidFill>
              <a:uFill>
                <a:solidFill>
                  <a:srgbClr val="ffffff"/>
                </a:solidFill>
              </a:uFill>
              <a:latin typeface="Arial"/>
            </a:endParaRPr>
          </a:p>
        </p:txBody>
      </p:sp>
      <p:sp>
        <p:nvSpPr>
          <p:cNvPr id="494" name="CustomShape 2"/>
          <p:cNvSpPr/>
          <p:nvPr/>
        </p:nvSpPr>
        <p:spPr>
          <a:xfrm>
            <a:off x="1331640" y="6454440"/>
            <a:ext cx="5256000" cy="31212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fr-FR" sz="1000" spc="-1" strike="noStrike" cap="all">
                <a:solidFill>
                  <a:srgbClr val="585d68"/>
                </a:solidFill>
                <a:uFill>
                  <a:solidFill>
                    <a:srgbClr val="ffffff"/>
                  </a:solidFill>
                </a:uFill>
                <a:latin typeface="Arial"/>
              </a:rPr>
              <a:t>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495" name="CustomShape 3"/>
          <p:cNvSpPr/>
          <p:nvPr/>
        </p:nvSpPr>
        <p:spPr>
          <a:xfrm>
            <a:off x="395640" y="6479280"/>
            <a:ext cx="791280" cy="287280"/>
          </a:xfrm>
          <a:prstGeom prst="rect">
            <a:avLst/>
          </a:prstGeom>
          <a:noFill/>
          <a:ln>
            <a:noFill/>
          </a:ln>
        </p:spPr>
        <p:style>
          <a:lnRef idx="0"/>
          <a:fillRef idx="0"/>
          <a:effectRef idx="0"/>
          <a:fontRef idx="minor"/>
        </p:style>
        <p:txBody>
          <a:bodyPr lIns="90000" rIns="90000" tIns="45000" bIns="45000" anchor="ctr"/>
          <a:p>
            <a:pPr algn="r">
              <a:lnSpc>
                <a:spcPct val="100000"/>
              </a:lnSpc>
            </a:pPr>
            <a:fld id="{1AEBBC0F-ECBC-4430-9A06-D50EDD6F5BB9}" type="slidenum">
              <a:rPr b="1" lang="fr-FR" sz="1000" spc="-1" strike="noStrike">
                <a:solidFill>
                  <a:srgbClr val="8b96bc"/>
                </a:solidFill>
                <a:uFill>
                  <a:solidFill>
                    <a:srgbClr val="ffffff"/>
                  </a:solidFill>
                </a:uFill>
                <a:latin typeface="Arial"/>
              </a:rPr>
              <a:t>&lt;numéro&gt;</a:t>
            </a:fld>
            <a:endParaRPr b="0" lang="fr-FR" sz="1800" spc="-1" strike="noStrike">
              <a:solidFill>
                <a:srgbClr val="000000"/>
              </a:solidFill>
              <a:uFill>
                <a:solidFill>
                  <a:srgbClr val="ffffff"/>
                </a:solidFill>
              </a:uFill>
              <a:latin typeface="Arial"/>
            </a:endParaRPr>
          </a:p>
        </p:txBody>
      </p:sp>
      <p:sp>
        <p:nvSpPr>
          <p:cNvPr id="496" name="CustomShape 4"/>
          <p:cNvSpPr/>
          <p:nvPr/>
        </p:nvSpPr>
        <p:spPr>
          <a:xfrm>
            <a:off x="5148000" y="1293120"/>
            <a:ext cx="2951640" cy="622800"/>
          </a:xfrm>
          <a:prstGeom prst="rect">
            <a:avLst/>
          </a:prstGeom>
          <a:noFill/>
          <a:ln>
            <a:noFill/>
          </a:ln>
        </p:spPr>
        <p:style>
          <a:lnRef idx="0"/>
          <a:fillRef idx="0"/>
          <a:effectRef idx="0"/>
          <a:fontRef idx="minor"/>
        </p:style>
        <p:txBody>
          <a:bodyPr lIns="90000" rIns="90000" tIns="45000" bIns="45000"/>
          <a:p>
            <a:pPr>
              <a:lnSpc>
                <a:spcPct val="100000"/>
              </a:lnSpc>
              <a:spcBef>
                <a:spcPts val="210"/>
              </a:spcBef>
              <a:spcAft>
                <a:spcPts val="201"/>
              </a:spcAft>
            </a:pPr>
            <a:endParaRPr b="0" lang="fr-FR" sz="1800" spc="-1" strike="noStrike">
              <a:solidFill>
                <a:srgbClr val="000000"/>
              </a:solidFill>
              <a:uFill>
                <a:solidFill>
                  <a:srgbClr val="ffffff"/>
                </a:solidFill>
              </a:uFill>
              <a:latin typeface="Arial"/>
            </a:endParaRPr>
          </a:p>
          <a:p>
            <a:pPr lvl="1" marL="432000" indent="216000">
              <a:lnSpc>
                <a:spcPct val="100000"/>
              </a:lnSpc>
              <a:spcBef>
                <a:spcPts val="241"/>
              </a:spcBef>
              <a:spcAft>
                <a:spcPts val="201"/>
              </a:spcAft>
              <a:buClr>
                <a:srgbClr val="ff8400"/>
              </a:buClr>
              <a:buFont typeface="Wingdings" charset="2"/>
              <a:buChar char=""/>
            </a:pPr>
            <a:r>
              <a:rPr b="1" lang="fr-FR" sz="1200" spc="-1" strike="noStrike">
                <a:solidFill>
                  <a:srgbClr val="000000"/>
                </a:solidFill>
                <a:uFill>
                  <a:solidFill>
                    <a:srgbClr val="ffffff"/>
                  </a:solidFill>
                </a:uFill>
                <a:latin typeface="Arial"/>
                <a:ea typeface="DejaVu Sans"/>
              </a:rPr>
              <a:t>Durée 30 mn</a:t>
            </a:r>
            <a:endParaRPr b="0" lang="fr-FR" sz="1800" spc="-1" strike="noStrike">
              <a:solidFill>
                <a:srgbClr val="000000"/>
              </a:solidFill>
              <a:uFill>
                <a:solidFill>
                  <a:srgbClr val="ffffff"/>
                </a:solidFill>
              </a:uFill>
              <a:latin typeface="Arial"/>
            </a:endParaRPr>
          </a:p>
          <a:p>
            <a:pPr>
              <a:lnSpc>
                <a:spcPct val="100000"/>
              </a:lnSpc>
              <a:spcBef>
                <a:spcPts val="241"/>
              </a:spcBef>
              <a:spcAft>
                <a:spcPts val="201"/>
              </a:spcAft>
            </a:pPr>
            <a:endParaRPr b="0" lang="fr-FR" sz="1800" spc="-1" strike="noStrike">
              <a:solidFill>
                <a:srgbClr val="000000"/>
              </a:solidFill>
              <a:uFill>
                <a:solidFill>
                  <a:srgbClr val="ffffff"/>
                </a:solidFill>
              </a:uFill>
              <a:latin typeface="Arial"/>
            </a:endParaRPr>
          </a:p>
          <a:p>
            <a:pPr lvl="1" marL="432000" indent="216000">
              <a:lnSpc>
                <a:spcPct val="100000"/>
              </a:lnSpc>
              <a:spcBef>
                <a:spcPts val="241"/>
              </a:spcBef>
              <a:spcAft>
                <a:spcPts val="201"/>
              </a:spcAft>
              <a:buClr>
                <a:srgbClr val="ff8400"/>
              </a:buClr>
              <a:buFont typeface="Wingdings" charset="2"/>
              <a:buChar char=""/>
            </a:pPr>
            <a:r>
              <a:rPr b="1" lang="fr-FR" sz="1200" spc="-1" strike="noStrike">
                <a:solidFill>
                  <a:srgbClr val="000000"/>
                </a:solidFill>
                <a:uFill>
                  <a:solidFill>
                    <a:srgbClr val="ffffff"/>
                  </a:solidFill>
                </a:uFill>
                <a:latin typeface="Arial"/>
                <a:ea typeface="DejaVu Sans"/>
              </a:rPr>
              <a:t>Organisation de l’espace</a:t>
            </a:r>
            <a:endParaRPr b="0" lang="fr-FR" sz="1800" spc="-1" strike="noStrike">
              <a:solidFill>
                <a:srgbClr val="000000"/>
              </a:solidFill>
              <a:uFill>
                <a:solidFill>
                  <a:srgbClr val="ffffff"/>
                </a:solidFill>
              </a:uFill>
              <a:latin typeface="Arial"/>
            </a:endParaRPr>
          </a:p>
          <a:p>
            <a:pPr>
              <a:lnSpc>
                <a:spcPct val="100000"/>
              </a:lnSpc>
              <a:spcBef>
                <a:spcPts val="241"/>
              </a:spcBef>
              <a:spcAft>
                <a:spcPts val="201"/>
              </a:spcAft>
            </a:pPr>
            <a:endParaRPr b="0" lang="fr-FR" sz="1800" spc="-1" strike="noStrike">
              <a:solidFill>
                <a:srgbClr val="000000"/>
              </a:solidFill>
              <a:uFill>
                <a:solidFill>
                  <a:srgbClr val="ffffff"/>
                </a:solidFill>
              </a:uFill>
              <a:latin typeface="Arial"/>
            </a:endParaRPr>
          </a:p>
        </p:txBody>
      </p:sp>
      <p:sp>
        <p:nvSpPr>
          <p:cNvPr id="497" name="CustomShape 5"/>
          <p:cNvSpPr/>
          <p:nvPr/>
        </p:nvSpPr>
        <p:spPr>
          <a:xfrm>
            <a:off x="5148000" y="4509000"/>
            <a:ext cx="3671640" cy="622800"/>
          </a:xfrm>
          <a:prstGeom prst="rect">
            <a:avLst/>
          </a:prstGeom>
          <a:noFill/>
          <a:ln>
            <a:noFill/>
          </a:ln>
        </p:spPr>
        <p:style>
          <a:lnRef idx="0"/>
          <a:fillRef idx="0"/>
          <a:effectRef idx="0"/>
          <a:fontRef idx="minor"/>
        </p:style>
        <p:txBody>
          <a:bodyPr lIns="90000" rIns="90000" tIns="45000" bIns="45000"/>
          <a:p>
            <a:pPr>
              <a:lnSpc>
                <a:spcPct val="100000"/>
              </a:lnSpc>
              <a:spcBef>
                <a:spcPts val="210"/>
              </a:spcBef>
              <a:spcAft>
                <a:spcPts val="201"/>
              </a:spcAft>
            </a:pPr>
            <a:endParaRPr b="0" lang="fr-FR" sz="1800" spc="-1" strike="noStrike">
              <a:solidFill>
                <a:srgbClr val="000000"/>
              </a:solidFill>
              <a:uFill>
                <a:solidFill>
                  <a:srgbClr val="ffffff"/>
                </a:solidFill>
              </a:uFill>
              <a:latin typeface="Arial"/>
            </a:endParaRPr>
          </a:p>
          <a:p>
            <a:pPr lvl="1" marL="432000" indent="216000">
              <a:lnSpc>
                <a:spcPct val="100000"/>
              </a:lnSpc>
              <a:spcBef>
                <a:spcPts val="241"/>
              </a:spcBef>
              <a:spcAft>
                <a:spcPts val="201"/>
              </a:spcAft>
              <a:buClr>
                <a:srgbClr val="ff8400"/>
              </a:buClr>
              <a:buFont typeface="Wingdings" charset="2"/>
              <a:buChar char=""/>
            </a:pPr>
            <a:r>
              <a:rPr b="1" lang="fr-FR" sz="1200" spc="-1" strike="noStrike">
                <a:solidFill>
                  <a:srgbClr val="000000"/>
                </a:solidFill>
                <a:uFill>
                  <a:solidFill>
                    <a:srgbClr val="ffffff"/>
                  </a:solidFill>
                </a:uFill>
                <a:latin typeface="Arial"/>
                <a:ea typeface="DejaVu Sans"/>
              </a:rPr>
              <a:t>Conclusions de l’atelier : « allez plus loin »…</a:t>
            </a:r>
            <a:endParaRPr b="0" lang="fr-FR" sz="1800" spc="-1" strike="noStrike">
              <a:solidFill>
                <a:srgbClr val="000000"/>
              </a:solidFill>
              <a:uFill>
                <a:solidFill>
                  <a:srgbClr val="ffffff"/>
                </a:solidFill>
              </a:uFill>
              <a:latin typeface="Arial"/>
            </a:endParaRPr>
          </a:p>
          <a:p>
            <a:pPr>
              <a:lnSpc>
                <a:spcPct val="100000"/>
              </a:lnSpc>
            </a:pPr>
            <a:r>
              <a:rPr b="0" lang="fr-FR" sz="1200" spc="-1" strike="noStrike">
                <a:solidFill>
                  <a:srgbClr val="000000"/>
                </a:solidFill>
                <a:uFill>
                  <a:solidFill>
                    <a:srgbClr val="ffffff"/>
                  </a:solidFill>
                </a:uFill>
                <a:latin typeface="Calibri"/>
                <a:ea typeface="DejaVu Sans"/>
              </a:rPr>
              <a:t>Slide 3.1 - Utiliser le pseudonymat </a:t>
            </a:r>
            <a:endParaRPr b="0" lang="fr-FR" sz="1800" spc="-1" strike="noStrike">
              <a:solidFill>
                <a:srgbClr val="000000"/>
              </a:solidFill>
              <a:uFill>
                <a:solidFill>
                  <a:srgbClr val="ffffff"/>
                </a:solidFill>
              </a:uFill>
              <a:latin typeface="Arial"/>
            </a:endParaRPr>
          </a:p>
          <a:p>
            <a:pPr>
              <a:lnSpc>
                <a:spcPct val="100000"/>
              </a:lnSpc>
            </a:pPr>
            <a:r>
              <a:rPr b="0" lang="fr-FR" sz="1200" spc="-1" strike="noStrike">
                <a:solidFill>
                  <a:srgbClr val="000000"/>
                </a:solidFill>
                <a:uFill>
                  <a:solidFill>
                    <a:srgbClr val="ffffff"/>
                  </a:solidFill>
                </a:uFill>
                <a:latin typeface="Calibri"/>
                <a:ea typeface="DejaVu Sans"/>
              </a:rPr>
              <a:t>Slide 3.2 - Surfer sur un navigateur privé</a:t>
            </a:r>
            <a:endParaRPr b="0" lang="fr-FR" sz="1800" spc="-1" strike="noStrike">
              <a:solidFill>
                <a:srgbClr val="000000"/>
              </a:solidFill>
              <a:uFill>
                <a:solidFill>
                  <a:srgbClr val="ffffff"/>
                </a:solidFill>
              </a:uFill>
              <a:latin typeface="Arial"/>
            </a:endParaRPr>
          </a:p>
          <a:p>
            <a:pPr>
              <a:lnSpc>
                <a:spcPct val="100000"/>
              </a:lnSpc>
            </a:pPr>
            <a:r>
              <a:rPr b="0" lang="fr-FR" sz="1200" spc="-1" strike="noStrike">
                <a:solidFill>
                  <a:srgbClr val="000000"/>
                </a:solidFill>
                <a:uFill>
                  <a:solidFill>
                    <a:srgbClr val="ffffff"/>
                  </a:solidFill>
                </a:uFill>
                <a:latin typeface="Calibri"/>
                <a:ea typeface="DejaVu Sans"/>
              </a:rPr>
              <a:t>Slide 3.3 - Un mot de passe pour chaque service utilisé </a:t>
            </a:r>
            <a:endParaRPr b="0" lang="fr-FR" sz="1800" spc="-1" strike="noStrike">
              <a:solidFill>
                <a:srgbClr val="000000"/>
              </a:solidFill>
              <a:uFill>
                <a:solidFill>
                  <a:srgbClr val="ffffff"/>
                </a:solidFill>
              </a:uFill>
              <a:latin typeface="Arial"/>
            </a:endParaRPr>
          </a:p>
          <a:p>
            <a:pPr>
              <a:lnSpc>
                <a:spcPct val="100000"/>
              </a:lnSpc>
            </a:pPr>
            <a:r>
              <a:rPr b="0" lang="fr-FR" sz="1200" spc="-1" strike="noStrike">
                <a:solidFill>
                  <a:srgbClr val="000000"/>
                </a:solidFill>
                <a:uFill>
                  <a:solidFill>
                    <a:srgbClr val="ffffff"/>
                  </a:solidFill>
                </a:uFill>
                <a:latin typeface="Calibri"/>
                <a:ea typeface="DejaVu Sans"/>
              </a:rPr>
              <a:t>Slide 3.4 – Restreindre l’audience des publications </a:t>
            </a:r>
            <a:endParaRPr b="0" lang="fr-FR" sz="1800" spc="-1" strike="noStrike">
              <a:solidFill>
                <a:srgbClr val="000000"/>
              </a:solidFill>
              <a:uFill>
                <a:solidFill>
                  <a:srgbClr val="ffffff"/>
                </a:solidFill>
              </a:uFill>
              <a:latin typeface="Arial"/>
            </a:endParaRPr>
          </a:p>
        </p:txBody>
      </p:sp>
      <p:graphicFrame>
        <p:nvGraphicFramePr>
          <p:cNvPr id="498" name="Table 6"/>
          <p:cNvGraphicFramePr/>
          <p:nvPr/>
        </p:nvGraphicFramePr>
        <p:xfrm>
          <a:off x="395640" y="1484640"/>
          <a:ext cx="4319640" cy="4319640"/>
        </p:xfrm>
        <a:graphic>
          <a:graphicData uri="http://schemas.openxmlformats.org/drawingml/2006/table">
            <a:tbl>
              <a:tblPr/>
              <a:tblGrid>
                <a:gridCol w="1114200"/>
                <a:gridCol w="3205800"/>
              </a:tblGrid>
              <a:tr h="495360">
                <a:tc>
                  <a:txBody>
                    <a:bodyPr lIns="68400" rIns="68400"/>
                    <a:p>
                      <a:pPr>
                        <a:lnSpc>
                          <a:spcPct val="115000"/>
                        </a:lnSpc>
                      </a:pPr>
                      <a:r>
                        <a:rPr b="0" lang="fr-FR" sz="1200" spc="-1" strike="noStrike">
                          <a:solidFill>
                            <a:srgbClr val="000000"/>
                          </a:solidFill>
                          <a:uFill>
                            <a:solidFill>
                              <a:srgbClr val="ffffff"/>
                            </a:solidFill>
                          </a:uFill>
                          <a:latin typeface="Calibri"/>
                          <a:ea typeface="Calibri"/>
                        </a:rPr>
                        <a:t>Intitulé</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p>
                      <a:pPr>
                        <a:lnSpc>
                          <a:spcPct val="115000"/>
                        </a:lnSpc>
                      </a:pPr>
                      <a:r>
                        <a:rPr b="0" lang="fr-FR" sz="1200" spc="-1" strike="noStrike">
                          <a:solidFill>
                            <a:srgbClr val="000000"/>
                          </a:solidFill>
                          <a:uFill>
                            <a:solidFill>
                              <a:srgbClr val="ffffff"/>
                            </a:solidFill>
                          </a:uFill>
                          <a:latin typeface="Calibri"/>
                          <a:ea typeface="Calibri"/>
                        </a:rPr>
                        <a:t>6 conseils pour se montrer plus discret sur le web</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495360">
                <a:tc>
                  <a:txBody>
                    <a:bodyPr lIns="68400" rIns="68400"/>
                    <a:p>
                      <a:pPr>
                        <a:lnSpc>
                          <a:spcPct val="115000"/>
                        </a:lnSpc>
                      </a:pPr>
                      <a:r>
                        <a:rPr b="0" lang="fr-FR" sz="1200" spc="-1" strike="noStrike">
                          <a:solidFill>
                            <a:srgbClr val="000000"/>
                          </a:solidFill>
                          <a:uFill>
                            <a:solidFill>
                              <a:srgbClr val="ffffff"/>
                            </a:solidFill>
                          </a:uFill>
                          <a:latin typeface="Calibri"/>
                          <a:ea typeface="Calibri"/>
                        </a:rPr>
                        <a:t>Objectif</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p>
                      <a:pPr>
                        <a:lnSpc>
                          <a:spcPct val="115000"/>
                        </a:lnSpc>
                      </a:pPr>
                      <a:r>
                        <a:rPr b="0" lang="fr-FR" sz="1200" spc="-1" strike="noStrike">
                          <a:solidFill>
                            <a:srgbClr val="000000"/>
                          </a:solidFill>
                          <a:uFill>
                            <a:solidFill>
                              <a:srgbClr val="ffffff"/>
                            </a:solidFill>
                          </a:uFill>
                          <a:latin typeface="Calibri"/>
                          <a:ea typeface="Calibri"/>
                        </a:rPr>
                        <a:t>Sensibiliser  à la protection des données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742680">
                <a:tc>
                  <a:txBody>
                    <a:bodyPr lIns="68400" rIns="68400"/>
                    <a:p>
                      <a:pPr>
                        <a:lnSpc>
                          <a:spcPct val="115000"/>
                        </a:lnSpc>
                      </a:pPr>
                      <a:r>
                        <a:rPr b="0" lang="fr-FR" sz="1200" spc="-1" strike="noStrike">
                          <a:solidFill>
                            <a:srgbClr val="000000"/>
                          </a:solidFill>
                          <a:uFill>
                            <a:solidFill>
                              <a:srgbClr val="ffffff"/>
                            </a:solidFill>
                          </a:uFill>
                          <a:latin typeface="Calibri"/>
                          <a:ea typeface="Calibri"/>
                        </a:rPr>
                        <a:t>Forme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p>
                      <a:pPr>
                        <a:lnSpc>
                          <a:spcPct val="115000"/>
                        </a:lnSpc>
                      </a:pPr>
                      <a:r>
                        <a:rPr b="0" lang="fr-FR" sz="1200" spc="-1" strike="noStrike">
                          <a:solidFill>
                            <a:srgbClr val="000000"/>
                          </a:solidFill>
                          <a:uFill>
                            <a:solidFill>
                              <a:srgbClr val="ffffff"/>
                            </a:solidFill>
                          </a:uFill>
                          <a:latin typeface="Calibri"/>
                          <a:ea typeface="Calibri"/>
                        </a:rPr>
                        <a:t>14 personnes. 30 mn . Exposé  de l’animateur à partir de slide PowerPoint.</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742680">
                <a:tc>
                  <a:txBody>
                    <a:bodyPr lIns="68400" rIns="68400"/>
                    <a:p>
                      <a:pPr>
                        <a:lnSpc>
                          <a:spcPct val="115000"/>
                        </a:lnSpc>
                      </a:pPr>
                      <a:r>
                        <a:rPr b="0" lang="fr-FR" sz="1200" spc="-1" strike="noStrike">
                          <a:solidFill>
                            <a:srgbClr val="000000"/>
                          </a:solidFill>
                          <a:uFill>
                            <a:solidFill>
                              <a:srgbClr val="ffffff"/>
                            </a:solidFill>
                          </a:uFill>
                          <a:latin typeface="Calibri"/>
                          <a:ea typeface="Calibri"/>
                        </a:rPr>
                        <a:t>Rôle de l’animateur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p>
                      <a:pPr>
                        <a:lnSpc>
                          <a:spcPct val="115000"/>
                        </a:lnSpc>
                      </a:pPr>
                      <a:r>
                        <a:rPr b="0" lang="fr-FR" sz="1200" spc="-1" strike="noStrike">
                          <a:solidFill>
                            <a:srgbClr val="000000"/>
                          </a:solidFill>
                          <a:uFill>
                            <a:solidFill>
                              <a:srgbClr val="ffffff"/>
                            </a:solidFill>
                          </a:uFill>
                          <a:latin typeface="Calibri"/>
                          <a:ea typeface="Calibri"/>
                        </a:rPr>
                        <a:t>Exposer les 5 conseils en s’appuyant sur les slides. Faire réagir les élèves sur leurs pratiques.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854280">
                <a:tc>
                  <a:txBody>
                    <a:bodyPr lIns="68400" rIns="68400"/>
                    <a:p>
                      <a:pPr>
                        <a:lnSpc>
                          <a:spcPct val="115000"/>
                        </a:lnSpc>
                      </a:pPr>
                      <a:r>
                        <a:rPr b="0" lang="fr-FR" sz="1200" spc="-1" strike="noStrike">
                          <a:solidFill>
                            <a:srgbClr val="000000"/>
                          </a:solidFill>
                          <a:uFill>
                            <a:solidFill>
                              <a:srgbClr val="ffffff"/>
                            </a:solidFill>
                          </a:uFill>
                          <a:latin typeface="Calibri"/>
                          <a:ea typeface="Calibri"/>
                        </a:rPr>
                        <a:t>Questions posées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p>
                      <a:pPr>
                        <a:lnSpc>
                          <a:spcPct val="115000"/>
                        </a:lnSpc>
                      </a:pPr>
                      <a:r>
                        <a:rPr b="0" lang="fr-FR" sz="1200" spc="-1" strike="noStrike">
                          <a:solidFill>
                            <a:srgbClr val="000000"/>
                          </a:solidFill>
                          <a:uFill>
                            <a:solidFill>
                              <a:srgbClr val="ffffff"/>
                            </a:solidFill>
                          </a:uFill>
                          <a:latin typeface="Calibri"/>
                          <a:ea typeface="Calibri"/>
                        </a:rPr>
                        <a:t>Quel pseudo utiliseriez vous ?  Connaissez vous un moyens mnémotechnique pour retenir vos mots de passe ? Avez-vous déjà connu un piratage de session Facebook ?  Vous connaissez d’autres petites astuces pour passer inaperçu ?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989640">
                <a:tc>
                  <a:txBody>
                    <a:bodyPr lIns="68400" rIns="68400"/>
                    <a:p>
                      <a:pPr>
                        <a:lnSpc>
                          <a:spcPct val="115000"/>
                        </a:lnSpc>
                      </a:pPr>
                      <a:r>
                        <a:rPr b="0" lang="fr-FR" sz="1200" spc="-1" strike="noStrike">
                          <a:solidFill>
                            <a:srgbClr val="000000"/>
                          </a:solidFill>
                          <a:uFill>
                            <a:solidFill>
                              <a:srgbClr val="ffffff"/>
                            </a:solidFill>
                          </a:uFill>
                          <a:latin typeface="Calibri"/>
                          <a:ea typeface="Calibri"/>
                        </a:rPr>
                        <a:t>Pédagogie</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p>
                      <a:pPr>
                        <a:lnSpc>
                          <a:spcPct val="115000"/>
                        </a:lnSpc>
                      </a:pPr>
                      <a:r>
                        <a:rPr b="0" lang="fr-FR" sz="1200" spc="-1" strike="noStrike">
                          <a:solidFill>
                            <a:srgbClr val="000000"/>
                          </a:solidFill>
                          <a:uFill>
                            <a:solidFill>
                              <a:srgbClr val="ffffff"/>
                            </a:solidFill>
                          </a:uFill>
                          <a:latin typeface="Calibri"/>
                          <a:ea typeface="Calibri"/>
                        </a:rPr>
                        <a:t>Faire appel aux capacités de mise en pratique en donnant un panorama non exhaustif d’astuces simples.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99" name="CustomShape 7"/>
          <p:cNvSpPr/>
          <p:nvPr/>
        </p:nvSpPr>
        <p:spPr>
          <a:xfrm>
            <a:off x="5796000" y="27558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0" name="CustomShape 8"/>
          <p:cNvSpPr/>
          <p:nvPr/>
        </p:nvSpPr>
        <p:spPr>
          <a:xfrm>
            <a:off x="5948640" y="290808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1" name="CustomShape 9"/>
          <p:cNvSpPr/>
          <p:nvPr/>
        </p:nvSpPr>
        <p:spPr>
          <a:xfrm>
            <a:off x="6100920" y="306072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2" name="CustomShape 10"/>
          <p:cNvSpPr/>
          <p:nvPr/>
        </p:nvSpPr>
        <p:spPr>
          <a:xfrm>
            <a:off x="6253200" y="32130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3" name="CustomShape 11"/>
          <p:cNvSpPr/>
          <p:nvPr/>
        </p:nvSpPr>
        <p:spPr>
          <a:xfrm>
            <a:off x="6228360" y="27306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4" name="CustomShape 12"/>
          <p:cNvSpPr/>
          <p:nvPr/>
        </p:nvSpPr>
        <p:spPr>
          <a:xfrm>
            <a:off x="6380640" y="288288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5" name="CustomShape 13"/>
          <p:cNvSpPr/>
          <p:nvPr/>
        </p:nvSpPr>
        <p:spPr>
          <a:xfrm>
            <a:off x="6532920" y="303552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6" name="CustomShape 14"/>
          <p:cNvSpPr/>
          <p:nvPr/>
        </p:nvSpPr>
        <p:spPr>
          <a:xfrm>
            <a:off x="6685560" y="31878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7" name="CustomShape 15"/>
          <p:cNvSpPr/>
          <p:nvPr/>
        </p:nvSpPr>
        <p:spPr>
          <a:xfrm>
            <a:off x="6732360" y="27306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8" name="CustomShape 16"/>
          <p:cNvSpPr/>
          <p:nvPr/>
        </p:nvSpPr>
        <p:spPr>
          <a:xfrm>
            <a:off x="6884640" y="288288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9" name="CustomShape 17"/>
          <p:cNvSpPr/>
          <p:nvPr/>
        </p:nvSpPr>
        <p:spPr>
          <a:xfrm>
            <a:off x="7036920" y="303552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0" name="CustomShape 18"/>
          <p:cNvSpPr/>
          <p:nvPr/>
        </p:nvSpPr>
        <p:spPr>
          <a:xfrm>
            <a:off x="7189560" y="31878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1" name="CustomShape 19"/>
          <p:cNvSpPr/>
          <p:nvPr/>
        </p:nvSpPr>
        <p:spPr>
          <a:xfrm>
            <a:off x="5292000" y="27558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2" name="CustomShape 20"/>
          <p:cNvSpPr/>
          <p:nvPr/>
        </p:nvSpPr>
        <p:spPr>
          <a:xfrm>
            <a:off x="5444640" y="290808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3" name="CustomShape 21"/>
          <p:cNvSpPr/>
          <p:nvPr/>
        </p:nvSpPr>
        <p:spPr>
          <a:xfrm>
            <a:off x="5596920" y="306072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4" name="CustomShape 22"/>
          <p:cNvSpPr/>
          <p:nvPr/>
        </p:nvSpPr>
        <p:spPr>
          <a:xfrm>
            <a:off x="5749200" y="32130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5" name="CustomShape 23"/>
          <p:cNvSpPr/>
          <p:nvPr/>
        </p:nvSpPr>
        <p:spPr>
          <a:xfrm>
            <a:off x="7376040" y="2811240"/>
            <a:ext cx="359280" cy="359280"/>
          </a:xfrm>
          <a:prstGeom prst="ellipse">
            <a:avLst/>
          </a:prstGeom>
          <a:ln>
            <a:solidFill>
              <a:srgbClr val="be4b48"/>
            </a:solidFill>
            <a:round/>
          </a:ln>
          <a:effectLst>
            <a:outerShdw blurRad="40000" dir="5400000" dist="23000" rotWithShape="0">
              <a:srgbClr val="000000">
                <a:alpha val="35000"/>
              </a:srgbClr>
            </a:outerShdw>
          </a:effectLst>
        </p:spPr>
        <p:style>
          <a:lnRef idx="1">
            <a:schemeClr val="accent2"/>
          </a:lnRef>
          <a:fillRef idx="3">
            <a:schemeClr val="accent2"/>
          </a:fillRef>
          <a:effectRef idx="2">
            <a:schemeClr val="accent2"/>
          </a:effectRef>
          <a:fontRef idx="minor"/>
        </p:style>
      </p:sp>
      <p:sp>
        <p:nvSpPr>
          <p:cNvPr id="516" name="CustomShape 24"/>
          <p:cNvSpPr/>
          <p:nvPr/>
        </p:nvSpPr>
        <p:spPr>
          <a:xfrm>
            <a:off x="8820360" y="0"/>
            <a:ext cx="322920" cy="3319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CustomShape 1"/>
          <p:cNvSpPr/>
          <p:nvPr/>
        </p:nvSpPr>
        <p:spPr>
          <a:xfrm>
            <a:off x="0" y="1466280"/>
            <a:ext cx="9143280" cy="880560"/>
          </a:xfrm>
          <a:prstGeom prst="rect">
            <a:avLst/>
          </a:prstGeom>
          <a:solidFill>
            <a:srgbClr val="087aa7"/>
          </a:solidFill>
          <a:ln>
            <a:noFill/>
          </a:ln>
        </p:spPr>
        <p:style>
          <a:lnRef idx="2">
            <a:schemeClr val="accent1">
              <a:shade val="50000"/>
            </a:schemeClr>
          </a:lnRef>
          <a:fillRef idx="1">
            <a:schemeClr val="accent1"/>
          </a:fillRef>
          <a:effectRef idx="0">
            <a:schemeClr val="accent1"/>
          </a:effectRef>
          <a:fontRef idx="minor"/>
        </p:style>
      </p:sp>
      <p:sp>
        <p:nvSpPr>
          <p:cNvPr id="518" name="CustomShape 2"/>
          <p:cNvSpPr/>
          <p:nvPr/>
        </p:nvSpPr>
        <p:spPr>
          <a:xfrm>
            <a:off x="0" y="5013000"/>
            <a:ext cx="9143280" cy="184428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519" name="Image 5" descr=""/>
          <p:cNvPicPr/>
          <p:nvPr/>
        </p:nvPicPr>
        <p:blipFill>
          <a:blip r:embed="rId1"/>
          <a:stretch/>
        </p:blipFill>
        <p:spPr>
          <a:xfrm>
            <a:off x="7920" y="0"/>
            <a:ext cx="9143280" cy="6857280"/>
          </a:xfrm>
          <a:prstGeom prst="rect">
            <a:avLst/>
          </a:prstGeom>
          <a:ln>
            <a:noFill/>
          </a:ln>
        </p:spPr>
      </p:pic>
      <p:pic>
        <p:nvPicPr>
          <p:cNvPr id="520" name="Image 7" descr=""/>
          <p:cNvPicPr/>
          <p:nvPr/>
        </p:nvPicPr>
        <p:blipFill>
          <a:blip r:embed="rId2"/>
          <a:stretch/>
        </p:blipFill>
        <p:spPr>
          <a:xfrm>
            <a:off x="9360" y="-315360"/>
            <a:ext cx="9143280" cy="6857280"/>
          </a:xfrm>
          <a:prstGeom prst="rect">
            <a:avLst/>
          </a:prstGeom>
          <a:ln>
            <a:noFill/>
          </a:ln>
        </p:spPr>
      </p:pic>
      <p:pic>
        <p:nvPicPr>
          <p:cNvPr id="521" name="Image 8" descr=""/>
          <p:cNvPicPr/>
          <p:nvPr/>
        </p:nvPicPr>
        <p:blipFill>
          <a:blip r:embed="rId3"/>
          <a:stretch/>
        </p:blipFill>
        <p:spPr>
          <a:xfrm>
            <a:off x="0" y="0"/>
            <a:ext cx="9143280" cy="6857280"/>
          </a:xfrm>
          <a:prstGeom prst="rect">
            <a:avLst/>
          </a:prstGeom>
          <a:ln>
            <a:noFill/>
          </a:ln>
        </p:spPr>
      </p:pic>
      <p:pic>
        <p:nvPicPr>
          <p:cNvPr id="522" name="Image 9" descr=""/>
          <p:cNvPicPr/>
          <p:nvPr/>
        </p:nvPicPr>
        <p:blipFill>
          <a:blip r:embed="rId4"/>
          <a:stretch/>
        </p:blipFill>
        <p:spPr>
          <a:xfrm>
            <a:off x="36360" y="-27360"/>
            <a:ext cx="9143280" cy="6857280"/>
          </a:xfrm>
          <a:prstGeom prst="rect">
            <a:avLst/>
          </a:prstGeom>
          <a:ln>
            <a:noFill/>
          </a:ln>
        </p:spPr>
      </p:pic>
      <p:sp>
        <p:nvSpPr>
          <p:cNvPr id="523" name="CustomShape 3"/>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22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524" name="CustomShape 4"/>
          <p:cNvSpPr/>
          <p:nvPr/>
        </p:nvSpPr>
        <p:spPr>
          <a:xfrm>
            <a:off x="1367640" y="291600"/>
            <a:ext cx="7092360" cy="1064880"/>
          </a:xfrm>
          <a:prstGeom prst="rect">
            <a:avLst/>
          </a:prstGeom>
          <a:noFill/>
          <a:ln>
            <a:noFill/>
          </a:ln>
        </p:spPr>
        <p:style>
          <a:lnRef idx="0"/>
          <a:fillRef idx="0"/>
          <a:effectRef idx="0"/>
          <a:fontRef idx="minor"/>
        </p:style>
        <p:txBody>
          <a:bodyPr lIns="90000" rIns="90000" tIns="45000" bIns="45000"/>
          <a:p>
            <a:r>
              <a:rPr b="0" lang="fr-FR" sz="3200" spc="-1" strike="noStrike">
                <a:solidFill>
                  <a:srgbClr val="087aa7"/>
                </a:solidFill>
                <a:uFill>
                  <a:solidFill>
                    <a:srgbClr val="ffffff"/>
                  </a:solidFill>
                </a:uFill>
                <a:latin typeface="Arial Black"/>
                <a:ea typeface="DejaVu Sans"/>
              </a:rPr>
              <a:t>Technique :</a:t>
            </a:r>
            <a:endParaRPr b="0" lang="fr-FR" sz="1800" spc="-1" strike="noStrike">
              <a:solidFill>
                <a:srgbClr val="000000"/>
              </a:solidFill>
              <a:uFill>
                <a:solidFill>
                  <a:srgbClr val="ffffff"/>
                </a:solidFill>
              </a:uFill>
              <a:latin typeface="Arial"/>
            </a:endParaRPr>
          </a:p>
          <a:p>
            <a:pPr>
              <a:lnSpc>
                <a:spcPct val="100000"/>
              </a:lnSpc>
            </a:pPr>
            <a:r>
              <a:rPr b="0" lang="fr-FR" sz="3200" spc="-1" strike="noStrike">
                <a:solidFill>
                  <a:srgbClr val="000000"/>
                </a:solidFill>
                <a:uFill>
                  <a:solidFill>
                    <a:srgbClr val="ffffff"/>
                  </a:solidFill>
                </a:uFill>
                <a:latin typeface="Arial Black"/>
                <a:ea typeface="DejaVu Sans"/>
              </a:rPr>
              <a:t>utiliser un pseudo / avatar</a:t>
            </a:r>
            <a:endParaRPr b="0" lang="fr-FR" sz="1800" spc="-1" strike="noStrike">
              <a:solidFill>
                <a:srgbClr val="000000"/>
              </a:solidFill>
              <a:uFill>
                <a:solidFill>
                  <a:srgbClr val="ffffff"/>
                </a:solidFill>
              </a:uFill>
              <a:latin typeface="Arial"/>
            </a:endParaRPr>
          </a:p>
        </p:txBody>
      </p:sp>
      <p:sp>
        <p:nvSpPr>
          <p:cNvPr id="525" name="CustomShape 5"/>
          <p:cNvSpPr/>
          <p:nvPr/>
        </p:nvSpPr>
        <p:spPr>
          <a:xfrm>
            <a:off x="490320" y="291600"/>
            <a:ext cx="87660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087aa7"/>
                </a:solidFill>
                <a:uFill>
                  <a:solidFill>
                    <a:srgbClr val="ffffff"/>
                  </a:solidFill>
                </a:uFill>
                <a:latin typeface="Arial Black"/>
                <a:ea typeface="DejaVu Sans"/>
              </a:rPr>
              <a:t>3.1</a:t>
            </a:r>
            <a:endParaRPr b="0" lang="fr-FR" sz="1800" spc="-1" strike="noStrike">
              <a:solidFill>
                <a:srgbClr val="000000"/>
              </a:solidFill>
              <a:uFill>
                <a:solidFill>
                  <a:srgbClr val="ffffff"/>
                </a:solidFill>
              </a:uFill>
              <a:latin typeface="Arial"/>
            </a:endParaRPr>
          </a:p>
        </p:txBody>
      </p:sp>
      <p:sp>
        <p:nvSpPr>
          <p:cNvPr id="526" name="CustomShape 6"/>
          <p:cNvSpPr/>
          <p:nvPr/>
        </p:nvSpPr>
        <p:spPr>
          <a:xfrm>
            <a:off x="323640" y="1484640"/>
            <a:ext cx="8208360" cy="791280"/>
          </a:xfrm>
          <a:prstGeom prst="rect">
            <a:avLst/>
          </a:prstGeom>
          <a:noFill/>
          <a:ln>
            <a:noFill/>
          </a:ln>
        </p:spPr>
        <p:style>
          <a:lnRef idx="0"/>
          <a:fillRef idx="0"/>
          <a:effectRef idx="0"/>
          <a:fontRef idx="minor"/>
        </p:style>
        <p:txBody>
          <a:bodyPr lIns="90000" rIns="90000" tIns="45000" bIns="45000"/>
          <a:p>
            <a:pPr algn="ctr">
              <a:lnSpc>
                <a:spcPct val="90000"/>
              </a:lnSpc>
              <a:spcBef>
                <a:spcPts val="1001"/>
              </a:spcBef>
            </a:pPr>
            <a:r>
              <a:rPr b="0" lang="fr-FR" sz="1800" spc="-1" strike="noStrike">
                <a:solidFill>
                  <a:srgbClr val="ffffff"/>
                </a:solidFill>
                <a:uFill>
                  <a:solidFill>
                    <a:srgbClr val="ffffff"/>
                  </a:solidFill>
                </a:uFill>
                <a:latin typeface="Calibri"/>
                <a:ea typeface="DejaVu Sans"/>
              </a:rPr>
              <a:t>Un </a:t>
            </a:r>
            <a:r>
              <a:rPr b="1" lang="fr-FR" sz="1800" spc="-1" strike="noStrike">
                <a:solidFill>
                  <a:srgbClr val="ffffff"/>
                </a:solidFill>
                <a:uFill>
                  <a:solidFill>
                    <a:srgbClr val="ffffff"/>
                  </a:solidFill>
                </a:uFill>
                <a:latin typeface="Calibri"/>
                <a:ea typeface="DejaVu Sans"/>
              </a:rPr>
              <a:t>pseudonyme</a:t>
            </a:r>
            <a:r>
              <a:rPr b="0" lang="fr-FR" sz="1800" spc="-1" strike="noStrike">
                <a:solidFill>
                  <a:srgbClr val="ffffff"/>
                </a:solidFill>
                <a:uFill>
                  <a:solidFill>
                    <a:srgbClr val="ffffff"/>
                  </a:solidFill>
                </a:uFill>
                <a:latin typeface="Calibri"/>
                <a:ea typeface="DejaVu Sans"/>
              </a:rPr>
              <a:t> est un nom d'emprunt qu'une personne choisit de porter pour exercer une activité sous un autre nom que celui de son identité officielle. Elle peut utiliser un pseudo pour protéger son identité et ne pas se faire repérer. </a:t>
            </a:r>
            <a:endParaRPr b="0" lang="fr-FR" sz="1800" spc="-1" strike="noStrike">
              <a:solidFill>
                <a:srgbClr val="000000"/>
              </a:solidFill>
              <a:uFill>
                <a:solidFill>
                  <a:srgbClr val="ffffff"/>
                </a:solidFill>
              </a:uFill>
              <a:latin typeface="Arial"/>
            </a:endParaRPr>
          </a:p>
        </p:txBody>
      </p:sp>
      <p:pic>
        <p:nvPicPr>
          <p:cNvPr id="527" name="Picture 1" descr=""/>
          <p:cNvPicPr/>
          <p:nvPr/>
        </p:nvPicPr>
        <p:blipFill>
          <a:blip r:embed="rId5"/>
          <a:stretch/>
        </p:blipFill>
        <p:spPr>
          <a:xfrm>
            <a:off x="1478880" y="2925000"/>
            <a:ext cx="2084400" cy="1943640"/>
          </a:xfrm>
          <a:prstGeom prst="rect">
            <a:avLst/>
          </a:prstGeom>
          <a:ln w="9360">
            <a:noFill/>
          </a:ln>
        </p:spPr>
      </p:pic>
      <p:pic>
        <p:nvPicPr>
          <p:cNvPr id="528" name="Picture 4" descr=""/>
          <p:cNvPicPr/>
          <p:nvPr/>
        </p:nvPicPr>
        <p:blipFill>
          <a:blip r:embed="rId6"/>
          <a:stretch/>
        </p:blipFill>
        <p:spPr>
          <a:xfrm>
            <a:off x="251640" y="3285000"/>
            <a:ext cx="431280" cy="431280"/>
          </a:xfrm>
          <a:prstGeom prst="rect">
            <a:avLst/>
          </a:prstGeom>
          <a:ln>
            <a:solidFill>
              <a:schemeClr val="tx2"/>
            </a:solidFill>
          </a:ln>
        </p:spPr>
      </p:pic>
      <p:pic>
        <p:nvPicPr>
          <p:cNvPr id="529" name="Picture 6" descr=""/>
          <p:cNvPicPr/>
          <p:nvPr/>
        </p:nvPicPr>
        <p:blipFill>
          <a:blip r:embed="rId7"/>
          <a:stretch/>
        </p:blipFill>
        <p:spPr>
          <a:xfrm>
            <a:off x="254520" y="4293000"/>
            <a:ext cx="474480" cy="422280"/>
          </a:xfrm>
          <a:prstGeom prst="rect">
            <a:avLst/>
          </a:prstGeom>
          <a:ln>
            <a:solidFill>
              <a:schemeClr val="tx2"/>
            </a:solidFill>
          </a:ln>
        </p:spPr>
      </p:pic>
      <p:pic>
        <p:nvPicPr>
          <p:cNvPr id="530" name="Picture 16" descr=""/>
          <p:cNvPicPr/>
          <p:nvPr/>
        </p:nvPicPr>
        <p:blipFill>
          <a:blip r:embed="rId8"/>
          <a:stretch/>
        </p:blipFill>
        <p:spPr>
          <a:xfrm>
            <a:off x="755640" y="3285000"/>
            <a:ext cx="431280" cy="431280"/>
          </a:xfrm>
          <a:prstGeom prst="rect">
            <a:avLst/>
          </a:prstGeom>
          <a:ln>
            <a:solidFill>
              <a:schemeClr val="tx2"/>
            </a:solidFill>
          </a:ln>
        </p:spPr>
      </p:pic>
      <p:pic>
        <p:nvPicPr>
          <p:cNvPr id="531" name="Picture 18" descr=""/>
          <p:cNvPicPr/>
          <p:nvPr/>
        </p:nvPicPr>
        <p:blipFill>
          <a:blip r:embed="rId9"/>
          <a:stretch/>
        </p:blipFill>
        <p:spPr>
          <a:xfrm>
            <a:off x="798840" y="3789000"/>
            <a:ext cx="388080" cy="435960"/>
          </a:xfrm>
          <a:prstGeom prst="rect">
            <a:avLst/>
          </a:prstGeom>
          <a:ln>
            <a:solidFill>
              <a:schemeClr val="tx2"/>
            </a:solidFill>
          </a:ln>
        </p:spPr>
      </p:pic>
      <p:sp>
        <p:nvSpPr>
          <p:cNvPr id="532" name="Line 7"/>
          <p:cNvSpPr/>
          <p:nvPr/>
        </p:nvSpPr>
        <p:spPr>
          <a:xfrm>
            <a:off x="3635640" y="3068640"/>
            <a:ext cx="360" cy="172836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533" name="CustomShape 8"/>
          <p:cNvSpPr/>
          <p:nvPr/>
        </p:nvSpPr>
        <p:spPr>
          <a:xfrm>
            <a:off x="107640" y="2771640"/>
            <a:ext cx="3167640" cy="36432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a:solidFill>
                  <a:srgbClr val="000000"/>
                </a:solidFill>
                <a:uFill>
                  <a:solidFill>
                    <a:srgbClr val="ffffff"/>
                  </a:solidFill>
                </a:uFill>
                <a:latin typeface="Calibri"/>
                <a:ea typeface="DejaVu Sans"/>
              </a:rPr>
              <a:t>Créer votre avatar</a:t>
            </a:r>
            <a:endParaRPr b="0" lang="fr-FR" sz="1800" spc="-1" strike="noStrike">
              <a:solidFill>
                <a:srgbClr val="000000"/>
              </a:solidFill>
              <a:uFill>
                <a:solidFill>
                  <a:srgbClr val="ffffff"/>
                </a:solidFill>
              </a:uFill>
              <a:latin typeface="Arial"/>
            </a:endParaRPr>
          </a:p>
        </p:txBody>
      </p:sp>
      <p:pic>
        <p:nvPicPr>
          <p:cNvPr id="534" name="Picture 2" descr=""/>
          <p:cNvPicPr/>
          <p:nvPr/>
        </p:nvPicPr>
        <p:blipFill>
          <a:blip r:embed="rId10"/>
          <a:stretch/>
        </p:blipFill>
        <p:spPr>
          <a:xfrm>
            <a:off x="815040" y="4327560"/>
            <a:ext cx="359280" cy="359280"/>
          </a:xfrm>
          <a:prstGeom prst="rect">
            <a:avLst/>
          </a:prstGeom>
          <a:ln>
            <a:noFill/>
          </a:ln>
        </p:spPr>
      </p:pic>
      <p:pic>
        <p:nvPicPr>
          <p:cNvPr id="535" name="Picture 4" descr=""/>
          <p:cNvPicPr/>
          <p:nvPr/>
        </p:nvPicPr>
        <p:blipFill>
          <a:blip r:embed="rId11"/>
          <a:stretch/>
        </p:blipFill>
        <p:spPr>
          <a:xfrm>
            <a:off x="251640" y="3861000"/>
            <a:ext cx="388080" cy="388080"/>
          </a:xfrm>
          <a:prstGeom prst="rect">
            <a:avLst/>
          </a:prstGeom>
          <a:ln>
            <a:noFill/>
          </a:ln>
        </p:spPr>
      </p:pic>
      <p:sp>
        <p:nvSpPr>
          <p:cNvPr id="536" name="CustomShape 9"/>
          <p:cNvSpPr/>
          <p:nvPr/>
        </p:nvSpPr>
        <p:spPr>
          <a:xfrm>
            <a:off x="3780000" y="2781000"/>
            <a:ext cx="4859280" cy="36432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a:solidFill>
                  <a:srgbClr val="000000"/>
                </a:solidFill>
                <a:uFill>
                  <a:solidFill>
                    <a:srgbClr val="ffffff"/>
                  </a:solidFill>
                </a:uFill>
                <a:latin typeface="Calibri"/>
                <a:ea typeface="DejaVu Sans"/>
              </a:rPr>
              <a:t>Utiliser un pseudo comme : </a:t>
            </a:r>
            <a:endParaRPr b="0" lang="fr-FR" sz="1800" spc="-1" strike="noStrike">
              <a:solidFill>
                <a:srgbClr val="000000"/>
              </a:solidFill>
              <a:uFill>
                <a:solidFill>
                  <a:srgbClr val="ffffff"/>
                </a:solidFill>
              </a:uFill>
              <a:latin typeface="Arial"/>
            </a:endParaRPr>
          </a:p>
        </p:txBody>
      </p:sp>
      <p:sp>
        <p:nvSpPr>
          <p:cNvPr id="537" name="CustomShape 10"/>
          <p:cNvSpPr/>
          <p:nvPr/>
        </p:nvSpPr>
        <p:spPr>
          <a:xfrm>
            <a:off x="3708000" y="3238560"/>
            <a:ext cx="5760000" cy="1793520"/>
          </a:xfrm>
          <a:prstGeom prst="rect">
            <a:avLst/>
          </a:prstGeom>
          <a:noFill/>
          <a:ln>
            <a:noFill/>
          </a:ln>
        </p:spPr>
        <p:style>
          <a:lnRef idx="0"/>
          <a:fillRef idx="0"/>
          <a:effectRef idx="0"/>
          <a:fontRef idx="minor"/>
        </p:style>
        <p:txBody>
          <a:bodyPr lIns="90000" rIns="90000" tIns="45000" bIns="45000"/>
          <a:p>
            <a:pPr marL="216000" indent="-215640">
              <a:lnSpc>
                <a:spcPct val="100000"/>
              </a:lnSpc>
              <a:buClr>
                <a:srgbClr val="000000"/>
              </a:buClr>
              <a:buFont typeface="Arial"/>
              <a:buChar char="•"/>
            </a:pPr>
            <a:r>
              <a:rPr b="0" lang="fr-FR" sz="1600" spc="-1" strike="noStrike">
                <a:solidFill>
                  <a:srgbClr val="000000"/>
                </a:solidFill>
                <a:uFill>
                  <a:solidFill>
                    <a:srgbClr val="ffffff"/>
                  </a:solidFill>
                </a:uFill>
                <a:latin typeface="Calibri"/>
                <a:ea typeface="DejaVu Sans"/>
              </a:rPr>
              <a:t> </a:t>
            </a:r>
            <a:r>
              <a:rPr b="1" lang="fr-FR" sz="1600" spc="-1" strike="noStrike">
                <a:solidFill>
                  <a:srgbClr val="000000"/>
                </a:solidFill>
                <a:uFill>
                  <a:solidFill>
                    <a:srgbClr val="ffffff"/>
                  </a:solidFill>
                </a:uFill>
                <a:latin typeface="Calibri"/>
                <a:ea typeface="DejaVu Sans"/>
              </a:rPr>
              <a:t>Batman</a:t>
            </a:r>
            <a:r>
              <a:rPr b="0" lang="fr-FR" sz="1600" spc="-1" strike="noStrike">
                <a:solidFill>
                  <a:srgbClr val="000000"/>
                </a:solidFill>
                <a:uFill>
                  <a:solidFill>
                    <a:srgbClr val="ffffff"/>
                  </a:solidFill>
                </a:uFill>
                <a:latin typeface="Calibri"/>
                <a:ea typeface="DejaVu Sans"/>
              </a:rPr>
              <a:t> alias Bruce Wayne</a:t>
            </a:r>
            <a:endParaRPr b="0" lang="fr-FR" sz="18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1600" spc="-1" strike="noStrike">
                <a:solidFill>
                  <a:srgbClr val="000000"/>
                </a:solidFill>
                <a:uFill>
                  <a:solidFill>
                    <a:srgbClr val="ffffff"/>
                  </a:solidFill>
                </a:uFill>
                <a:latin typeface="Calibri"/>
                <a:ea typeface="DejaVu Sans"/>
              </a:rPr>
              <a:t> </a:t>
            </a:r>
            <a:r>
              <a:rPr b="1" lang="fr-FR" sz="1600" spc="-1" strike="noStrike">
                <a:solidFill>
                  <a:srgbClr val="000000"/>
                </a:solidFill>
                <a:uFill>
                  <a:solidFill>
                    <a:srgbClr val="ffffff"/>
                  </a:solidFill>
                </a:uFill>
                <a:latin typeface="Calibri"/>
                <a:ea typeface="DejaVu Sans"/>
              </a:rPr>
              <a:t>Hergé</a:t>
            </a:r>
            <a:r>
              <a:rPr b="0" lang="fr-FR" sz="1600" spc="-1" strike="noStrike">
                <a:solidFill>
                  <a:srgbClr val="000000"/>
                </a:solidFill>
                <a:uFill>
                  <a:solidFill>
                    <a:srgbClr val="ffffff"/>
                  </a:solidFill>
                </a:uFill>
                <a:latin typeface="Calibri"/>
                <a:ea typeface="DejaVu Sans"/>
              </a:rPr>
              <a:t> alias Georges Remi (dessinateur de Tintin)</a:t>
            </a:r>
            <a:endParaRPr b="0" lang="fr-FR" sz="18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0" lang="fr-FR" sz="1600" spc="-1" strike="noStrike">
                <a:solidFill>
                  <a:srgbClr val="000000"/>
                </a:solidFill>
                <a:uFill>
                  <a:solidFill>
                    <a:srgbClr val="ffffff"/>
                  </a:solidFill>
                </a:uFill>
                <a:latin typeface="Calibri"/>
                <a:ea typeface="DejaVu Sans"/>
              </a:rPr>
              <a:t> </a:t>
            </a:r>
            <a:r>
              <a:rPr b="1" lang="fr-FR" sz="1600" spc="-1" strike="noStrike">
                <a:solidFill>
                  <a:srgbClr val="000000"/>
                </a:solidFill>
                <a:uFill>
                  <a:solidFill>
                    <a:srgbClr val="ffffff"/>
                  </a:solidFill>
                </a:uFill>
                <a:latin typeface="Calibri"/>
                <a:ea typeface="DejaVu Sans"/>
              </a:rPr>
              <a:t>CitizenFour</a:t>
            </a:r>
            <a:r>
              <a:rPr b="0" lang="fr-FR" sz="1600" spc="-1" strike="noStrike">
                <a:solidFill>
                  <a:srgbClr val="000000"/>
                </a:solidFill>
                <a:uFill>
                  <a:solidFill>
                    <a:srgbClr val="ffffff"/>
                  </a:solidFill>
                </a:uFill>
                <a:latin typeface="Calibri"/>
                <a:ea typeface="DejaVu Sans"/>
              </a:rPr>
              <a:t> alias Edward Snowden (lanceur d’alerte)</a:t>
            </a:r>
            <a:endParaRPr b="0" lang="fr-FR" sz="18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1" lang="fr-FR" sz="1600" spc="-1" strike="noStrike">
                <a:solidFill>
                  <a:srgbClr val="000000"/>
                </a:solidFill>
                <a:uFill>
                  <a:solidFill>
                    <a:srgbClr val="ffffff"/>
                  </a:solidFill>
                </a:uFill>
                <a:latin typeface="Calibri"/>
                <a:ea typeface="DejaVu Sans"/>
              </a:rPr>
              <a:t> </a:t>
            </a:r>
            <a:r>
              <a:rPr b="1" lang="fr-FR" sz="1600" spc="-1" strike="noStrike">
                <a:solidFill>
                  <a:srgbClr val="000000"/>
                </a:solidFill>
                <a:uFill>
                  <a:solidFill>
                    <a:srgbClr val="ffffff"/>
                  </a:solidFill>
                </a:uFill>
                <a:latin typeface="Calibri"/>
                <a:ea typeface="DejaVu Sans"/>
              </a:rPr>
              <a:t>Truman Capote </a:t>
            </a:r>
            <a:r>
              <a:rPr b="0" lang="fr-FR" sz="1600" spc="-1" strike="noStrike">
                <a:solidFill>
                  <a:srgbClr val="000000"/>
                </a:solidFill>
                <a:uFill>
                  <a:solidFill>
                    <a:srgbClr val="ffffff"/>
                  </a:solidFill>
                </a:uFill>
                <a:latin typeface="Calibri"/>
                <a:ea typeface="DejaVu Sans"/>
              </a:rPr>
              <a:t>alias Truman Streckfus Persons (écrivain us)</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a:p>
            <a:pPr>
              <a:lnSpc>
                <a:spcPct val="100000"/>
              </a:lnSpc>
            </a:pPr>
            <a:r>
              <a:rPr b="1" lang="fr-FR" sz="1600" spc="-1" strike="noStrike" u="sng">
                <a:solidFill>
                  <a:srgbClr val="0000ff"/>
                </a:solidFill>
                <a:uFill>
                  <a:solidFill>
                    <a:srgbClr val="ffffff"/>
                  </a:solidFill>
                </a:uFill>
                <a:latin typeface="Calibri"/>
                <a:ea typeface="DejaVu Sans"/>
                <a:hlinkClick r:id="rId12"/>
              </a:rPr>
              <a:t>&gt;&gt;&gt; générateur de pseudo</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p:txBody>
      </p:sp>
      <p:sp>
        <p:nvSpPr>
          <p:cNvPr id="538" name="CustomShape 11"/>
          <p:cNvSpPr/>
          <p:nvPr/>
        </p:nvSpPr>
        <p:spPr>
          <a:xfrm>
            <a:off x="251640" y="5229360"/>
            <a:ext cx="8424360" cy="856800"/>
          </a:xfrm>
          <a:prstGeom prst="rect">
            <a:avLst/>
          </a:prstGeom>
          <a:noFill/>
          <a:ln>
            <a:noFill/>
          </a:ln>
        </p:spPr>
        <p:style>
          <a:lnRef idx="0"/>
          <a:fillRef idx="0"/>
          <a:effectRef idx="0"/>
          <a:fontRef idx="minor"/>
        </p:style>
        <p:txBody>
          <a:bodyPr lIns="90000" rIns="90000" tIns="45000" bIns="45000"/>
          <a:p>
            <a:pPr>
              <a:lnSpc>
                <a:spcPct val="90000"/>
              </a:lnSpc>
              <a:spcBef>
                <a:spcPts val="1001"/>
              </a:spcBef>
            </a:pPr>
            <a:r>
              <a:rPr b="1" lang="fr-FR" sz="1800" spc="-1" strike="noStrike">
                <a:solidFill>
                  <a:srgbClr val="c00000"/>
                </a:solidFill>
                <a:uFill>
                  <a:solidFill>
                    <a:srgbClr val="ffffff"/>
                  </a:solidFill>
                </a:uFill>
                <a:latin typeface="Calibri"/>
                <a:ea typeface="DejaVu Sans"/>
              </a:rPr>
              <a:t>Un pseudo n’est pas un surnom qui , lui, est attribué par une autre personne que vous et permet de vous reconnaitre. Attention, on peut déduire votre identité à partir des personnes que vous  suivez, ou de votre présentation …</a:t>
            </a:r>
            <a:endParaRPr b="0" lang="fr-FR" sz="1800" spc="-1" strike="noStrike">
              <a:solidFill>
                <a:srgbClr val="000000"/>
              </a:solidFill>
              <a:uFill>
                <a:solidFill>
                  <a:srgbClr val="ffffff"/>
                </a:solidFill>
              </a:uFill>
              <a:latin typeface="Arial"/>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CustomShape 1"/>
          <p:cNvSpPr/>
          <p:nvPr/>
        </p:nvSpPr>
        <p:spPr>
          <a:xfrm>
            <a:off x="0" y="1466280"/>
            <a:ext cx="9143280" cy="880560"/>
          </a:xfrm>
          <a:prstGeom prst="rect">
            <a:avLst/>
          </a:prstGeom>
          <a:solidFill>
            <a:srgbClr val="087aa7"/>
          </a:solidFill>
          <a:ln>
            <a:noFill/>
          </a:ln>
        </p:spPr>
        <p:style>
          <a:lnRef idx="2">
            <a:schemeClr val="accent1">
              <a:shade val="50000"/>
            </a:schemeClr>
          </a:lnRef>
          <a:fillRef idx="1">
            <a:schemeClr val="accent1"/>
          </a:fillRef>
          <a:effectRef idx="0">
            <a:schemeClr val="accent1"/>
          </a:effectRef>
          <a:fontRef idx="minor"/>
        </p:style>
      </p:sp>
      <p:sp>
        <p:nvSpPr>
          <p:cNvPr id="540" name="CustomShape 2"/>
          <p:cNvSpPr/>
          <p:nvPr/>
        </p:nvSpPr>
        <p:spPr>
          <a:xfrm>
            <a:off x="0" y="5013000"/>
            <a:ext cx="9143280" cy="184428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541" name="Image 5" descr=""/>
          <p:cNvPicPr/>
          <p:nvPr/>
        </p:nvPicPr>
        <p:blipFill>
          <a:blip r:embed="rId1"/>
          <a:stretch/>
        </p:blipFill>
        <p:spPr>
          <a:xfrm>
            <a:off x="-1080" y="0"/>
            <a:ext cx="9143280" cy="6857280"/>
          </a:xfrm>
          <a:prstGeom prst="rect">
            <a:avLst/>
          </a:prstGeom>
          <a:ln>
            <a:noFill/>
          </a:ln>
        </p:spPr>
      </p:pic>
      <p:pic>
        <p:nvPicPr>
          <p:cNvPr id="542" name="Image 7" descr=""/>
          <p:cNvPicPr/>
          <p:nvPr/>
        </p:nvPicPr>
        <p:blipFill>
          <a:blip r:embed="rId2"/>
          <a:stretch/>
        </p:blipFill>
        <p:spPr>
          <a:xfrm>
            <a:off x="-35640" y="-315360"/>
            <a:ext cx="9143280" cy="6857280"/>
          </a:xfrm>
          <a:prstGeom prst="rect">
            <a:avLst/>
          </a:prstGeom>
          <a:ln>
            <a:noFill/>
          </a:ln>
        </p:spPr>
      </p:pic>
      <p:pic>
        <p:nvPicPr>
          <p:cNvPr id="543" name="Image 8" descr=""/>
          <p:cNvPicPr/>
          <p:nvPr/>
        </p:nvPicPr>
        <p:blipFill>
          <a:blip r:embed="rId3"/>
          <a:stretch/>
        </p:blipFill>
        <p:spPr>
          <a:xfrm>
            <a:off x="720" y="0"/>
            <a:ext cx="9143280" cy="6857280"/>
          </a:xfrm>
          <a:prstGeom prst="rect">
            <a:avLst/>
          </a:prstGeom>
          <a:ln>
            <a:noFill/>
          </a:ln>
        </p:spPr>
      </p:pic>
      <p:pic>
        <p:nvPicPr>
          <p:cNvPr id="544" name="Image 9" descr=""/>
          <p:cNvPicPr/>
          <p:nvPr/>
        </p:nvPicPr>
        <p:blipFill>
          <a:blip r:embed="rId4"/>
          <a:stretch/>
        </p:blipFill>
        <p:spPr>
          <a:xfrm>
            <a:off x="35640" y="-27360"/>
            <a:ext cx="9143280" cy="6857280"/>
          </a:xfrm>
          <a:prstGeom prst="rect">
            <a:avLst/>
          </a:prstGeom>
          <a:ln>
            <a:noFill/>
          </a:ln>
        </p:spPr>
      </p:pic>
      <p:sp>
        <p:nvSpPr>
          <p:cNvPr id="545" name="CustomShape 3"/>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23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546" name="CustomShape 4"/>
          <p:cNvSpPr/>
          <p:nvPr/>
        </p:nvSpPr>
        <p:spPr>
          <a:xfrm>
            <a:off x="1367640" y="291600"/>
            <a:ext cx="7092360" cy="1064880"/>
          </a:xfrm>
          <a:prstGeom prst="rect">
            <a:avLst/>
          </a:prstGeom>
          <a:noFill/>
          <a:ln>
            <a:noFill/>
          </a:ln>
        </p:spPr>
        <p:style>
          <a:lnRef idx="0"/>
          <a:fillRef idx="0"/>
          <a:effectRef idx="0"/>
          <a:fontRef idx="minor"/>
        </p:style>
        <p:txBody>
          <a:bodyPr lIns="90000" rIns="90000" tIns="45000" bIns="45000"/>
          <a:p>
            <a:r>
              <a:rPr b="0" lang="fr-FR" sz="3200" spc="-1" strike="noStrike">
                <a:solidFill>
                  <a:srgbClr val="087aa7"/>
                </a:solidFill>
                <a:uFill>
                  <a:solidFill>
                    <a:srgbClr val="ffffff"/>
                  </a:solidFill>
                </a:uFill>
                <a:latin typeface="Arial Black"/>
                <a:ea typeface="DejaVu Sans"/>
              </a:rPr>
              <a:t>Technique :</a:t>
            </a:r>
            <a:endParaRPr b="0" lang="fr-FR" sz="1800" spc="-1" strike="noStrike">
              <a:solidFill>
                <a:srgbClr val="000000"/>
              </a:solidFill>
              <a:uFill>
                <a:solidFill>
                  <a:srgbClr val="ffffff"/>
                </a:solidFill>
              </a:uFill>
              <a:latin typeface="Arial"/>
            </a:endParaRPr>
          </a:p>
          <a:p>
            <a:pPr>
              <a:lnSpc>
                <a:spcPct val="100000"/>
              </a:lnSpc>
            </a:pPr>
            <a:r>
              <a:rPr b="0" lang="fr-FR" sz="3200" spc="-1" strike="noStrike">
                <a:solidFill>
                  <a:srgbClr val="000000"/>
                </a:solidFill>
                <a:uFill>
                  <a:solidFill>
                    <a:srgbClr val="ffffff"/>
                  </a:solidFill>
                </a:uFill>
                <a:latin typeface="Arial Black"/>
                <a:ea typeface="DejaVu Sans"/>
              </a:rPr>
              <a:t>surfer sur un navigateur privé</a:t>
            </a:r>
            <a:endParaRPr b="0" lang="fr-FR" sz="1800" spc="-1" strike="noStrike">
              <a:solidFill>
                <a:srgbClr val="000000"/>
              </a:solidFill>
              <a:uFill>
                <a:solidFill>
                  <a:srgbClr val="ffffff"/>
                </a:solidFill>
              </a:uFill>
              <a:latin typeface="Arial"/>
            </a:endParaRPr>
          </a:p>
        </p:txBody>
      </p:sp>
      <p:sp>
        <p:nvSpPr>
          <p:cNvPr id="547" name="CustomShape 5"/>
          <p:cNvSpPr/>
          <p:nvPr/>
        </p:nvSpPr>
        <p:spPr>
          <a:xfrm>
            <a:off x="490320" y="291600"/>
            <a:ext cx="87660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087aa7"/>
                </a:solidFill>
                <a:uFill>
                  <a:solidFill>
                    <a:srgbClr val="ffffff"/>
                  </a:solidFill>
                </a:uFill>
                <a:latin typeface="Arial Black"/>
                <a:ea typeface="DejaVu Sans"/>
              </a:rPr>
              <a:t>3.2</a:t>
            </a:r>
            <a:endParaRPr b="0" lang="fr-FR" sz="1800" spc="-1" strike="noStrike">
              <a:solidFill>
                <a:srgbClr val="000000"/>
              </a:solidFill>
              <a:uFill>
                <a:solidFill>
                  <a:srgbClr val="ffffff"/>
                </a:solidFill>
              </a:uFill>
              <a:latin typeface="Arial"/>
            </a:endParaRPr>
          </a:p>
        </p:txBody>
      </p:sp>
      <p:sp>
        <p:nvSpPr>
          <p:cNvPr id="548" name="CustomShape 6"/>
          <p:cNvSpPr/>
          <p:nvPr/>
        </p:nvSpPr>
        <p:spPr>
          <a:xfrm>
            <a:off x="323640" y="1628640"/>
            <a:ext cx="8208360" cy="791280"/>
          </a:xfrm>
          <a:prstGeom prst="rect">
            <a:avLst/>
          </a:prstGeom>
          <a:noFill/>
          <a:ln>
            <a:noFill/>
          </a:ln>
        </p:spPr>
        <p:style>
          <a:lnRef idx="0"/>
          <a:fillRef idx="0"/>
          <a:effectRef idx="0"/>
          <a:fontRef idx="minor"/>
        </p:style>
        <p:txBody>
          <a:bodyPr lIns="90000" rIns="90000" tIns="45000" bIns="45000"/>
          <a:p>
            <a:pPr algn="ctr">
              <a:lnSpc>
                <a:spcPct val="90000"/>
              </a:lnSpc>
              <a:spcBef>
                <a:spcPts val="1001"/>
              </a:spcBef>
            </a:pPr>
            <a:r>
              <a:rPr b="0" lang="fr-FR" sz="1800" spc="-1" strike="noStrike">
                <a:solidFill>
                  <a:srgbClr val="ffffff"/>
                </a:solidFill>
                <a:uFill>
                  <a:solidFill>
                    <a:srgbClr val="ffffff"/>
                  </a:solidFill>
                </a:uFill>
                <a:latin typeface="Calibri"/>
                <a:ea typeface="DejaVu Sans"/>
              </a:rPr>
              <a:t>La </a:t>
            </a:r>
            <a:r>
              <a:rPr b="1" lang="fr-FR" sz="1800" spc="-1" strike="noStrike">
                <a:solidFill>
                  <a:srgbClr val="ffffff"/>
                </a:solidFill>
                <a:uFill>
                  <a:solidFill>
                    <a:srgbClr val="ffffff"/>
                  </a:solidFill>
                </a:uFill>
                <a:latin typeface="Calibri"/>
                <a:ea typeface="DejaVu Sans"/>
              </a:rPr>
              <a:t>navigation privée </a:t>
            </a:r>
            <a:r>
              <a:rPr b="0" lang="fr-FR" sz="1800" spc="-1" strike="noStrike">
                <a:solidFill>
                  <a:srgbClr val="ffffff"/>
                </a:solidFill>
                <a:uFill>
                  <a:solidFill>
                    <a:srgbClr val="ffffff"/>
                  </a:solidFill>
                </a:uFill>
                <a:latin typeface="Calibri"/>
                <a:ea typeface="DejaVu Sans"/>
              </a:rPr>
              <a:t>empêche la personne qui pourrait utiliser votre ordinateur de voir les sites que vous avez consulté. </a:t>
            </a:r>
            <a:endParaRPr b="0" lang="fr-FR" sz="1800" spc="-1" strike="noStrike">
              <a:solidFill>
                <a:srgbClr val="000000"/>
              </a:solidFill>
              <a:uFill>
                <a:solidFill>
                  <a:srgbClr val="ffffff"/>
                </a:solidFill>
              </a:uFill>
              <a:latin typeface="Arial"/>
            </a:endParaRPr>
          </a:p>
        </p:txBody>
      </p:sp>
      <p:pic>
        <p:nvPicPr>
          <p:cNvPr id="549" name="Picture 2" descr=""/>
          <p:cNvPicPr/>
          <p:nvPr/>
        </p:nvPicPr>
        <p:blipFill>
          <a:blip r:embed="rId5"/>
          <a:stretch/>
        </p:blipFill>
        <p:spPr>
          <a:xfrm>
            <a:off x="755640" y="3328920"/>
            <a:ext cx="3110400" cy="1467720"/>
          </a:xfrm>
          <a:prstGeom prst="rect">
            <a:avLst/>
          </a:prstGeom>
          <a:ln>
            <a:solidFill>
              <a:schemeClr val="tx2"/>
            </a:solidFill>
          </a:ln>
        </p:spPr>
      </p:pic>
      <p:pic>
        <p:nvPicPr>
          <p:cNvPr id="550" name="COOKIE_130930FINALE.mp4" descr=""/>
          <p:cNvPicPr/>
          <p:nvPr/>
        </p:nvPicPr>
        <p:blipFill>
          <a:blip r:embed="rId6"/>
          <a:stretch/>
        </p:blipFill>
        <p:spPr>
          <a:xfrm>
            <a:off x="4704120" y="2502000"/>
            <a:ext cx="3251520" cy="2438280"/>
          </a:xfrm>
          <a:prstGeom prst="rect">
            <a:avLst/>
          </a:prstGeom>
          <a:ln>
            <a:noFill/>
          </a:ln>
        </p:spPr>
      </p:pic>
      <p:sp>
        <p:nvSpPr>
          <p:cNvPr id="551" name="CustomShape 7"/>
          <p:cNvSpPr/>
          <p:nvPr/>
        </p:nvSpPr>
        <p:spPr>
          <a:xfrm>
            <a:off x="179640" y="5131440"/>
            <a:ext cx="9648360" cy="332640"/>
          </a:xfrm>
          <a:prstGeom prst="rect">
            <a:avLst/>
          </a:prstGeom>
          <a:noFill/>
          <a:ln>
            <a:noFill/>
          </a:ln>
        </p:spPr>
        <p:style>
          <a:lnRef idx="0"/>
          <a:fillRef idx="0"/>
          <a:effectRef idx="0"/>
          <a:fontRef idx="minor"/>
        </p:style>
        <p:txBody>
          <a:bodyPr lIns="90000" rIns="90000" tIns="45000" bIns="45000"/>
          <a:p>
            <a:pPr>
              <a:lnSpc>
                <a:spcPct val="90000"/>
              </a:lnSpc>
              <a:spcBef>
                <a:spcPts val="1001"/>
              </a:spcBef>
            </a:pPr>
            <a:r>
              <a:rPr b="1" lang="fr-FR" sz="1600" spc="-1" strike="noStrike">
                <a:solidFill>
                  <a:srgbClr val="c00000"/>
                </a:solidFill>
                <a:uFill>
                  <a:solidFill>
                    <a:srgbClr val="ffffff"/>
                  </a:solidFill>
                </a:uFill>
                <a:latin typeface="Calibri"/>
                <a:ea typeface="DejaVu Sans"/>
              </a:rPr>
              <a:t>[A TESTER] Des moteurs de recherche s’engagent à ne pas vous tracer/enregistrer vos recherches</a:t>
            </a:r>
            <a:endParaRPr b="0" lang="fr-FR" sz="1800" spc="-1" strike="noStrike">
              <a:solidFill>
                <a:srgbClr val="000000"/>
              </a:solidFill>
              <a:uFill>
                <a:solidFill>
                  <a:srgbClr val="ffffff"/>
                </a:solidFill>
              </a:uFill>
              <a:latin typeface="Arial"/>
            </a:endParaRPr>
          </a:p>
        </p:txBody>
      </p:sp>
      <p:pic>
        <p:nvPicPr>
          <p:cNvPr id="552" name="Picture 2" descr=""/>
          <p:cNvPicPr/>
          <p:nvPr/>
        </p:nvPicPr>
        <p:blipFill>
          <a:blip r:embed="rId7"/>
          <a:stretch/>
        </p:blipFill>
        <p:spPr>
          <a:xfrm>
            <a:off x="2051640" y="5445360"/>
            <a:ext cx="1750680" cy="801360"/>
          </a:xfrm>
          <a:prstGeom prst="rect">
            <a:avLst/>
          </a:prstGeom>
          <a:ln w="9360">
            <a:noFill/>
          </a:ln>
        </p:spPr>
      </p:pic>
      <p:pic>
        <p:nvPicPr>
          <p:cNvPr id="553" name="Picture 3" descr=""/>
          <p:cNvPicPr/>
          <p:nvPr/>
        </p:nvPicPr>
        <p:blipFill>
          <a:blip r:embed="rId8"/>
          <a:stretch/>
        </p:blipFill>
        <p:spPr>
          <a:xfrm>
            <a:off x="3965040" y="5553720"/>
            <a:ext cx="2190600" cy="682920"/>
          </a:xfrm>
          <a:prstGeom prst="rect">
            <a:avLst/>
          </a:prstGeom>
          <a:ln w="9360">
            <a:noFill/>
          </a:ln>
        </p:spPr>
      </p:pic>
      <p:pic>
        <p:nvPicPr>
          <p:cNvPr id="554" name="Picture 4" descr=""/>
          <p:cNvPicPr/>
          <p:nvPr/>
        </p:nvPicPr>
        <p:blipFill>
          <a:blip r:embed="rId9"/>
          <a:stretch/>
        </p:blipFill>
        <p:spPr>
          <a:xfrm>
            <a:off x="294480" y="5445360"/>
            <a:ext cx="1612440" cy="791280"/>
          </a:xfrm>
          <a:prstGeom prst="rect">
            <a:avLst/>
          </a:prstGeom>
          <a:ln w="9360">
            <a:noFill/>
          </a:ln>
        </p:spPr>
      </p:pic>
      <p:sp>
        <p:nvSpPr>
          <p:cNvPr id="555" name="CustomShape 8"/>
          <p:cNvSpPr/>
          <p:nvPr/>
        </p:nvSpPr>
        <p:spPr>
          <a:xfrm>
            <a:off x="1547640" y="2607120"/>
            <a:ext cx="1655640" cy="455760"/>
          </a:xfrm>
          <a:prstGeom prst="rect">
            <a:avLst/>
          </a:prstGeom>
          <a:noFill/>
          <a:ln>
            <a:noFill/>
          </a:ln>
        </p:spPr>
        <p:style>
          <a:lnRef idx="0"/>
          <a:fillRef idx="0"/>
          <a:effectRef idx="0"/>
          <a:fontRef idx="minor"/>
        </p:style>
        <p:txBody>
          <a:bodyPr lIns="90000" rIns="90000" tIns="45000" bIns="45000"/>
          <a:p>
            <a:pPr>
              <a:lnSpc>
                <a:spcPct val="100000"/>
              </a:lnSpc>
            </a:pPr>
            <a:r>
              <a:rPr b="0" lang="fr-FR" sz="2400" spc="-1" strike="noStrike">
                <a:solidFill>
                  <a:srgbClr val="000000"/>
                </a:solidFill>
                <a:uFill>
                  <a:solidFill>
                    <a:srgbClr val="ffffff"/>
                  </a:solidFill>
                </a:uFill>
                <a:latin typeface="Calibri"/>
                <a:ea typeface="DejaVu Sans"/>
              </a:rPr>
              <a:t>Ctrl+maj+P</a:t>
            </a:r>
            <a:endParaRPr b="0" lang="fr-FR" sz="1800" spc="-1" strike="noStrike">
              <a:solidFill>
                <a:srgbClr val="000000"/>
              </a:solidFill>
              <a:uFill>
                <a:solidFill>
                  <a:srgbClr val="ffffff"/>
                </a:solidFill>
              </a:uFill>
              <a:latin typeface="Arial"/>
            </a:endParaRPr>
          </a:p>
        </p:txBody>
      </p:sp>
    </p:spTree>
  </p:cSld>
  <p:timing>
    <p:tnLst>
      <p:par>
        <p:cTn id="57" dur="indefinite" restart="never" nodeType="tmRoot">
          <p:childTnLst>
            <p:seq>
              <p:cTn id="58" restart="whenNotActive" nodeType="interactiveSeq" fill="hold">
                <p:childTnLst>
                  <p:par>
                    <p:cTn id="59" fill="hold">
                      <p:childTnLst>
                        <p:par>
                          <p:cTn id="60" fill="hold">
                            <p:stCondLst>
                              <p:cond delay="0"/>
                            </p:stCondLst>
                            <p:childTnLst>
                              <p:par>
                                <p:cTn id="61" nodeType="clickEffect" fill="hold" presetClass="mediacall">
                                  <p:stCondLst>
                                    <p:cond delay="0"/>
                                  </p:stCondLst>
                                </p:cTn>
                              </p:par>
                            </p:childTnLst>
                          </p:cTn>
                        </p:par>
                      </p:childTnLst>
                    </p:cTn>
                  </p:par>
                </p:childTnLst>
              </p:cTn>
              <p:prevCondLst>
                <p:cond delay="0" evt="onPrev">
                  <p:tgtEl>
                    <p:sldTgt/>
                  </p:tgtEl>
                </p:cond>
              </p:prevCondLst>
              <p:nextCondLst>
                <p:cond delay="0" evt="onNext">
                  <p:tgtEl>
                    <p:sldTgt/>
                  </p:tgtEl>
                </p:cond>
              </p:nextCondLst>
            </p:seq>
            <p:seq>
              <p:cTn id="62"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6" name="CustomShape 1"/>
          <p:cNvSpPr/>
          <p:nvPr/>
        </p:nvSpPr>
        <p:spPr>
          <a:xfrm>
            <a:off x="0" y="1466280"/>
            <a:ext cx="9143280" cy="880560"/>
          </a:xfrm>
          <a:prstGeom prst="rect">
            <a:avLst/>
          </a:prstGeom>
          <a:solidFill>
            <a:srgbClr val="087aa7"/>
          </a:solidFill>
          <a:ln>
            <a:noFill/>
          </a:ln>
        </p:spPr>
        <p:style>
          <a:lnRef idx="2">
            <a:schemeClr val="accent1">
              <a:shade val="50000"/>
            </a:schemeClr>
          </a:lnRef>
          <a:fillRef idx="1">
            <a:schemeClr val="accent1"/>
          </a:fillRef>
          <a:effectRef idx="0">
            <a:schemeClr val="accent1"/>
          </a:effectRef>
          <a:fontRef idx="minor"/>
        </p:style>
      </p:sp>
      <p:sp>
        <p:nvSpPr>
          <p:cNvPr id="557" name="CustomShape 2"/>
          <p:cNvSpPr/>
          <p:nvPr/>
        </p:nvSpPr>
        <p:spPr>
          <a:xfrm>
            <a:off x="0" y="5013000"/>
            <a:ext cx="9143280" cy="184428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558" name="Image 5" descr=""/>
          <p:cNvPicPr/>
          <p:nvPr/>
        </p:nvPicPr>
        <p:blipFill>
          <a:blip r:embed="rId1"/>
          <a:stretch/>
        </p:blipFill>
        <p:spPr>
          <a:xfrm>
            <a:off x="7920" y="0"/>
            <a:ext cx="9143280" cy="6857280"/>
          </a:xfrm>
          <a:prstGeom prst="rect">
            <a:avLst/>
          </a:prstGeom>
          <a:ln>
            <a:noFill/>
          </a:ln>
        </p:spPr>
      </p:pic>
      <p:pic>
        <p:nvPicPr>
          <p:cNvPr id="559" name="Image 7" descr=""/>
          <p:cNvPicPr/>
          <p:nvPr/>
        </p:nvPicPr>
        <p:blipFill>
          <a:blip r:embed="rId2"/>
          <a:stretch/>
        </p:blipFill>
        <p:spPr>
          <a:xfrm>
            <a:off x="-24480" y="-315360"/>
            <a:ext cx="9143280" cy="6857280"/>
          </a:xfrm>
          <a:prstGeom prst="rect">
            <a:avLst/>
          </a:prstGeom>
          <a:ln>
            <a:noFill/>
          </a:ln>
        </p:spPr>
      </p:pic>
      <p:pic>
        <p:nvPicPr>
          <p:cNvPr id="560" name="Image 8" descr=""/>
          <p:cNvPicPr/>
          <p:nvPr/>
        </p:nvPicPr>
        <p:blipFill>
          <a:blip r:embed="rId3"/>
          <a:stretch/>
        </p:blipFill>
        <p:spPr>
          <a:xfrm>
            <a:off x="-10080" y="-27360"/>
            <a:ext cx="9143280" cy="6857280"/>
          </a:xfrm>
          <a:prstGeom prst="rect">
            <a:avLst/>
          </a:prstGeom>
          <a:ln>
            <a:noFill/>
          </a:ln>
        </p:spPr>
      </p:pic>
      <p:pic>
        <p:nvPicPr>
          <p:cNvPr id="561" name="Image 9" descr=""/>
          <p:cNvPicPr/>
          <p:nvPr/>
        </p:nvPicPr>
        <p:blipFill>
          <a:blip r:embed="rId4"/>
          <a:stretch/>
        </p:blipFill>
        <p:spPr>
          <a:xfrm>
            <a:off x="36360" y="-27360"/>
            <a:ext cx="9143280" cy="6857280"/>
          </a:xfrm>
          <a:prstGeom prst="rect">
            <a:avLst/>
          </a:prstGeom>
          <a:ln>
            <a:noFill/>
          </a:ln>
        </p:spPr>
      </p:pic>
      <p:sp>
        <p:nvSpPr>
          <p:cNvPr id="562" name="CustomShape 3"/>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24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563" name="CustomShape 4"/>
          <p:cNvSpPr/>
          <p:nvPr/>
        </p:nvSpPr>
        <p:spPr>
          <a:xfrm>
            <a:off x="1367640" y="291600"/>
            <a:ext cx="7092360" cy="1064880"/>
          </a:xfrm>
          <a:prstGeom prst="rect">
            <a:avLst/>
          </a:prstGeom>
          <a:noFill/>
          <a:ln>
            <a:noFill/>
          </a:ln>
        </p:spPr>
        <p:style>
          <a:lnRef idx="0"/>
          <a:fillRef idx="0"/>
          <a:effectRef idx="0"/>
          <a:fontRef idx="minor"/>
        </p:style>
        <p:txBody>
          <a:bodyPr lIns="90000" rIns="90000" tIns="45000" bIns="45000"/>
          <a:p>
            <a:r>
              <a:rPr b="0" lang="fr-FR" sz="3200" spc="-1" strike="noStrike">
                <a:solidFill>
                  <a:srgbClr val="087aa7"/>
                </a:solidFill>
                <a:uFill>
                  <a:solidFill>
                    <a:srgbClr val="ffffff"/>
                  </a:solidFill>
                </a:uFill>
                <a:latin typeface="Arial Black"/>
                <a:ea typeface="DejaVu Sans"/>
              </a:rPr>
              <a:t>Technique :</a:t>
            </a:r>
            <a:endParaRPr b="0" lang="fr-FR" sz="1800" spc="-1" strike="noStrike">
              <a:solidFill>
                <a:srgbClr val="000000"/>
              </a:solidFill>
              <a:uFill>
                <a:solidFill>
                  <a:srgbClr val="ffffff"/>
                </a:solidFill>
              </a:uFill>
              <a:latin typeface="Arial"/>
            </a:endParaRPr>
          </a:p>
          <a:p>
            <a:pPr>
              <a:lnSpc>
                <a:spcPct val="100000"/>
              </a:lnSpc>
            </a:pPr>
            <a:r>
              <a:rPr b="0" lang="fr-FR" sz="3200" spc="-1" strike="noStrike">
                <a:solidFill>
                  <a:srgbClr val="000000"/>
                </a:solidFill>
                <a:uFill>
                  <a:solidFill>
                    <a:srgbClr val="ffffff"/>
                  </a:solidFill>
                </a:uFill>
                <a:latin typeface="Arial Black"/>
                <a:ea typeface="DejaVu Sans"/>
              </a:rPr>
              <a:t>des mots de passe efficaces</a:t>
            </a:r>
            <a:endParaRPr b="0" lang="fr-FR" sz="1800" spc="-1" strike="noStrike">
              <a:solidFill>
                <a:srgbClr val="000000"/>
              </a:solidFill>
              <a:uFill>
                <a:solidFill>
                  <a:srgbClr val="ffffff"/>
                </a:solidFill>
              </a:uFill>
              <a:latin typeface="Arial"/>
            </a:endParaRPr>
          </a:p>
        </p:txBody>
      </p:sp>
      <p:sp>
        <p:nvSpPr>
          <p:cNvPr id="564" name="CustomShape 5"/>
          <p:cNvSpPr/>
          <p:nvPr/>
        </p:nvSpPr>
        <p:spPr>
          <a:xfrm>
            <a:off x="490320" y="291600"/>
            <a:ext cx="87660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087aa7"/>
                </a:solidFill>
                <a:uFill>
                  <a:solidFill>
                    <a:srgbClr val="ffffff"/>
                  </a:solidFill>
                </a:uFill>
                <a:latin typeface="Arial Black"/>
                <a:ea typeface="DejaVu Sans"/>
              </a:rPr>
              <a:t>3.3</a:t>
            </a:r>
            <a:endParaRPr b="0" lang="fr-FR" sz="1800" spc="-1" strike="noStrike">
              <a:solidFill>
                <a:srgbClr val="000000"/>
              </a:solidFill>
              <a:uFill>
                <a:solidFill>
                  <a:srgbClr val="ffffff"/>
                </a:solidFill>
              </a:uFill>
              <a:latin typeface="Arial"/>
            </a:endParaRPr>
          </a:p>
        </p:txBody>
      </p:sp>
      <p:sp>
        <p:nvSpPr>
          <p:cNvPr id="565" name="CustomShape 6"/>
          <p:cNvSpPr/>
          <p:nvPr/>
        </p:nvSpPr>
        <p:spPr>
          <a:xfrm>
            <a:off x="323640" y="1556640"/>
            <a:ext cx="8208360" cy="791280"/>
          </a:xfrm>
          <a:prstGeom prst="rect">
            <a:avLst/>
          </a:prstGeom>
          <a:noFill/>
          <a:ln>
            <a:noFill/>
          </a:ln>
        </p:spPr>
        <p:style>
          <a:lnRef idx="0"/>
          <a:fillRef idx="0"/>
          <a:effectRef idx="0"/>
          <a:fontRef idx="minor"/>
        </p:style>
        <p:txBody>
          <a:bodyPr lIns="90000" rIns="90000" tIns="45000" bIns="45000"/>
          <a:p>
            <a:pPr algn="ctr">
              <a:lnSpc>
                <a:spcPct val="90000"/>
              </a:lnSpc>
              <a:spcBef>
                <a:spcPts val="1001"/>
              </a:spcBef>
            </a:pPr>
            <a:r>
              <a:rPr b="0" lang="fr-FR" sz="1800" spc="-1" strike="noStrike">
                <a:solidFill>
                  <a:srgbClr val="ffffff"/>
                </a:solidFill>
                <a:uFill>
                  <a:solidFill>
                    <a:srgbClr val="ffffff"/>
                  </a:solidFill>
                </a:uFill>
                <a:latin typeface="Calibri"/>
                <a:ea typeface="DejaVu Sans"/>
              </a:rPr>
              <a:t>Un bon </a:t>
            </a:r>
            <a:r>
              <a:rPr b="1" lang="fr-FR" sz="1800" spc="-1" strike="noStrike">
                <a:solidFill>
                  <a:srgbClr val="ffffff"/>
                </a:solidFill>
                <a:uFill>
                  <a:solidFill>
                    <a:srgbClr val="ffffff"/>
                  </a:solidFill>
                </a:uFill>
                <a:latin typeface="Calibri"/>
                <a:ea typeface="DejaVu Sans"/>
              </a:rPr>
              <a:t>mot</a:t>
            </a:r>
            <a:r>
              <a:rPr b="0" lang="fr-FR" sz="1800" spc="-1" strike="noStrike">
                <a:solidFill>
                  <a:srgbClr val="ffffff"/>
                </a:solidFill>
                <a:uFill>
                  <a:solidFill>
                    <a:srgbClr val="ffffff"/>
                  </a:solidFill>
                </a:uFill>
                <a:latin typeface="Calibri"/>
                <a:ea typeface="DejaVu Sans"/>
              </a:rPr>
              <a:t> </a:t>
            </a:r>
            <a:r>
              <a:rPr b="1" lang="fr-FR" sz="1800" spc="-1" strike="noStrike">
                <a:solidFill>
                  <a:srgbClr val="ffffff"/>
                </a:solidFill>
                <a:uFill>
                  <a:solidFill>
                    <a:srgbClr val="ffffff"/>
                  </a:solidFill>
                </a:uFill>
                <a:latin typeface="Calibri"/>
                <a:ea typeface="DejaVu Sans"/>
              </a:rPr>
              <a:t>de passe </a:t>
            </a:r>
            <a:r>
              <a:rPr b="0" lang="fr-FR" sz="1800" spc="-1" strike="noStrike">
                <a:solidFill>
                  <a:srgbClr val="ffffff"/>
                </a:solidFill>
                <a:uFill>
                  <a:solidFill>
                    <a:srgbClr val="ffffff"/>
                  </a:solidFill>
                </a:uFill>
                <a:latin typeface="Calibri"/>
                <a:ea typeface="DejaVu Sans"/>
              </a:rPr>
              <a:t>= au moins 8 caractères + Majuscules + minuscules + chiffres</a:t>
            </a:r>
            <a:endParaRPr b="0" lang="fr-FR" sz="1800" spc="-1" strike="noStrike">
              <a:solidFill>
                <a:srgbClr val="000000"/>
              </a:solidFill>
              <a:uFill>
                <a:solidFill>
                  <a:srgbClr val="ffffff"/>
                </a:solidFill>
              </a:uFill>
              <a:latin typeface="Arial"/>
            </a:endParaRPr>
          </a:p>
          <a:p>
            <a:pPr algn="ctr">
              <a:lnSpc>
                <a:spcPct val="90000"/>
              </a:lnSpc>
              <a:spcBef>
                <a:spcPts val="1001"/>
              </a:spcBef>
            </a:pPr>
            <a:r>
              <a:rPr b="0" lang="fr-FR" sz="1800" spc="-1" strike="noStrike">
                <a:solidFill>
                  <a:srgbClr val="ffffff"/>
                </a:solidFill>
                <a:uFill>
                  <a:solidFill>
                    <a:srgbClr val="ffffff"/>
                  </a:solidFill>
                </a:uFill>
                <a:latin typeface="Calibri"/>
                <a:ea typeface="DejaVu Sans"/>
              </a:rPr>
              <a:t>Pas de lien logique avec le détenteur</a:t>
            </a:r>
            <a:endParaRPr b="0" lang="fr-FR" sz="1800" spc="-1" strike="noStrike">
              <a:solidFill>
                <a:srgbClr val="000000"/>
              </a:solidFill>
              <a:uFill>
                <a:solidFill>
                  <a:srgbClr val="ffffff"/>
                </a:solidFill>
              </a:uFill>
              <a:latin typeface="Arial"/>
            </a:endParaRPr>
          </a:p>
          <a:p>
            <a:pPr algn="ctr">
              <a:lnSpc>
                <a:spcPct val="90000"/>
              </a:lnSpc>
              <a:spcBef>
                <a:spcPts val="1001"/>
              </a:spcBef>
            </a:pPr>
            <a:r>
              <a:rPr b="0" lang="fr-FR" sz="1800" spc="-1" strike="noStrike">
                <a:solidFill>
                  <a:srgbClr val="ffffff"/>
                </a:solidFill>
                <a:uFill>
                  <a:solidFill>
                    <a:srgbClr val="ffffff"/>
                  </a:solidFill>
                </a:uFill>
                <a:latin typeface="Calibri"/>
                <a:ea typeface="DejaVu Sans"/>
              </a:rPr>
              <a:t> </a:t>
            </a:r>
            <a:endParaRPr b="0" lang="fr-FR" sz="1800" spc="-1" strike="noStrike">
              <a:solidFill>
                <a:srgbClr val="000000"/>
              </a:solidFill>
              <a:uFill>
                <a:solidFill>
                  <a:srgbClr val="ffffff"/>
                </a:solidFill>
              </a:uFill>
              <a:latin typeface="Arial"/>
            </a:endParaRPr>
          </a:p>
        </p:txBody>
      </p:sp>
      <p:sp>
        <p:nvSpPr>
          <p:cNvPr id="566" name="CustomShape 7"/>
          <p:cNvSpPr/>
          <p:nvPr/>
        </p:nvSpPr>
        <p:spPr>
          <a:xfrm>
            <a:off x="144000" y="5152320"/>
            <a:ext cx="8819640" cy="128664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a:solidFill>
                  <a:srgbClr val="c00000"/>
                </a:solidFill>
                <a:uFill>
                  <a:solidFill>
                    <a:srgbClr val="ffffff"/>
                  </a:solidFill>
                </a:uFill>
                <a:latin typeface="Calibri"/>
                <a:ea typeface="DejaVu Sans"/>
              </a:rPr>
              <a:t>[La phrase clé ] </a:t>
            </a:r>
            <a:r>
              <a:rPr b="1" lang="fr-FR" sz="1800" spc="-1" strike="noStrike">
                <a:solidFill>
                  <a:srgbClr val="000000"/>
                </a:solidFill>
                <a:uFill>
                  <a:solidFill>
                    <a:srgbClr val="ffffff"/>
                  </a:solidFill>
                </a:uFill>
                <a:latin typeface="Calibri"/>
                <a:ea typeface="DejaVu Sans"/>
              </a:rPr>
              <a:t>Technique Mnémotechnique : </a:t>
            </a:r>
            <a:endParaRPr b="0" lang="fr-FR" sz="1800" spc="-1" strike="noStrike">
              <a:solidFill>
                <a:srgbClr val="000000"/>
              </a:solidFill>
              <a:uFill>
                <a:solidFill>
                  <a:srgbClr val="ffffff"/>
                </a:solidFill>
              </a:uFill>
              <a:latin typeface="Arial"/>
            </a:endParaRPr>
          </a:p>
          <a:p>
            <a:pPr>
              <a:lnSpc>
                <a:spcPct val="100000"/>
              </a:lnSpc>
            </a:pPr>
            <a:r>
              <a:rPr b="0" lang="fr-FR" sz="1800" spc="-1" strike="noStrike">
                <a:solidFill>
                  <a:srgbClr val="000000"/>
                </a:solidFill>
                <a:uFill>
                  <a:solidFill>
                    <a:srgbClr val="ffffff"/>
                  </a:solidFill>
                </a:uFill>
                <a:latin typeface="Calibri"/>
                <a:ea typeface="DejaVu Sans"/>
              </a:rPr>
              <a:t>Retenez une phrase type : « Zinedine Zidane porte le numéro 10 en équipe de France » donnera le mot de passe « ZZpln10eedF »</a:t>
            </a:r>
            <a:endParaRPr b="0" lang="fr-FR" sz="1800" spc="-1" strike="noStrike">
              <a:solidFill>
                <a:srgbClr val="000000"/>
              </a:solidFill>
              <a:uFill>
                <a:solidFill>
                  <a:srgbClr val="ffffff"/>
                </a:solidFill>
              </a:uFill>
              <a:latin typeface="Arial"/>
            </a:endParaRPr>
          </a:p>
          <a:p>
            <a:pPr>
              <a:lnSpc>
                <a:spcPct val="90000"/>
              </a:lnSpc>
              <a:spcBef>
                <a:spcPts val="1001"/>
              </a:spcBef>
            </a:pPr>
            <a:endParaRPr b="0" lang="fr-FR" sz="1800" spc="-1" strike="noStrike">
              <a:solidFill>
                <a:srgbClr val="000000"/>
              </a:solidFill>
              <a:uFill>
                <a:solidFill>
                  <a:srgbClr val="ffffff"/>
                </a:solidFill>
              </a:uFill>
              <a:latin typeface="Arial"/>
            </a:endParaRPr>
          </a:p>
        </p:txBody>
      </p:sp>
      <p:sp>
        <p:nvSpPr>
          <p:cNvPr id="567" name="CustomShape 8"/>
          <p:cNvSpPr/>
          <p:nvPr/>
        </p:nvSpPr>
        <p:spPr>
          <a:xfrm>
            <a:off x="107640" y="2781000"/>
            <a:ext cx="5688000" cy="146160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a:solidFill>
                  <a:srgbClr val="000000"/>
                </a:solidFill>
                <a:uFill>
                  <a:solidFill>
                    <a:srgbClr val="ffffff"/>
                  </a:solidFill>
                </a:uFill>
                <a:latin typeface="Calibri"/>
                <a:ea typeface="DejaVu Sans"/>
              </a:rPr>
              <a:t>Conseils-clés  :</a:t>
            </a:r>
            <a:endParaRPr b="0" lang="fr-FR" sz="1800" spc="-1" strike="noStrike">
              <a:solidFill>
                <a:srgbClr val="000000"/>
              </a:solidFill>
              <a:uFill>
                <a:solidFill>
                  <a:srgbClr val="ffffff"/>
                </a:solidFill>
              </a:uFill>
              <a:latin typeface="Arial"/>
            </a:endParaRPr>
          </a:p>
          <a:p>
            <a:pPr marL="216000" indent="-215640">
              <a:lnSpc>
                <a:spcPct val="100000"/>
              </a:lnSpc>
              <a:buClr>
                <a:srgbClr val="000000"/>
              </a:buClr>
              <a:buFont typeface="Wingdings" charset="2"/>
              <a:buChar char=""/>
            </a:pPr>
            <a:r>
              <a:rPr b="0" lang="fr-FR" sz="1800" spc="-1" strike="noStrike">
                <a:solidFill>
                  <a:srgbClr val="000000"/>
                </a:solidFill>
                <a:uFill>
                  <a:solidFill>
                    <a:srgbClr val="ffffff"/>
                  </a:solidFill>
                </a:uFill>
                <a:latin typeface="Calibri"/>
                <a:ea typeface="DejaVu Sans"/>
              </a:rPr>
              <a:t> </a:t>
            </a:r>
            <a:r>
              <a:rPr b="0" lang="fr-FR" sz="1800" spc="-1" strike="noStrike">
                <a:solidFill>
                  <a:srgbClr val="000000"/>
                </a:solidFill>
                <a:uFill>
                  <a:solidFill>
                    <a:srgbClr val="ffffff"/>
                  </a:solidFill>
                </a:uFill>
                <a:latin typeface="Calibri"/>
                <a:ea typeface="DejaVu Sans"/>
              </a:rPr>
              <a:t>Ne pas le noter sur un papier</a:t>
            </a:r>
            <a:endParaRPr b="0" lang="fr-FR" sz="1800" spc="-1" strike="noStrike">
              <a:solidFill>
                <a:srgbClr val="000000"/>
              </a:solidFill>
              <a:uFill>
                <a:solidFill>
                  <a:srgbClr val="ffffff"/>
                </a:solidFill>
              </a:uFill>
              <a:latin typeface="Arial"/>
            </a:endParaRPr>
          </a:p>
          <a:p>
            <a:pPr marL="216000" indent="-215640">
              <a:lnSpc>
                <a:spcPct val="100000"/>
              </a:lnSpc>
              <a:buClr>
                <a:srgbClr val="000000"/>
              </a:buClr>
              <a:buFont typeface="Wingdings" charset="2"/>
              <a:buChar char=""/>
            </a:pPr>
            <a:r>
              <a:rPr b="0" lang="fr-FR" sz="1800" spc="-1" strike="noStrike">
                <a:solidFill>
                  <a:srgbClr val="000000"/>
                </a:solidFill>
                <a:uFill>
                  <a:solidFill>
                    <a:srgbClr val="ffffff"/>
                  </a:solidFill>
                </a:uFill>
                <a:latin typeface="Calibri"/>
                <a:ea typeface="DejaVu Sans"/>
              </a:rPr>
              <a:t> </a:t>
            </a:r>
            <a:r>
              <a:rPr b="0" lang="fr-FR" sz="1800" spc="-1" strike="noStrike">
                <a:solidFill>
                  <a:srgbClr val="000000"/>
                </a:solidFill>
                <a:uFill>
                  <a:solidFill>
                    <a:srgbClr val="ffffff"/>
                  </a:solidFill>
                </a:uFill>
                <a:latin typeface="Calibri"/>
                <a:ea typeface="DejaVu Sans"/>
              </a:rPr>
              <a:t>Ne pas retenir le mot de passe dans votre navigateur</a:t>
            </a:r>
            <a:endParaRPr b="0" lang="fr-FR" sz="1800" spc="-1" strike="noStrike">
              <a:solidFill>
                <a:srgbClr val="000000"/>
              </a:solidFill>
              <a:uFill>
                <a:solidFill>
                  <a:srgbClr val="ffffff"/>
                </a:solidFill>
              </a:uFill>
              <a:latin typeface="Arial"/>
            </a:endParaRPr>
          </a:p>
          <a:p>
            <a:pPr marL="216000" indent="-215640">
              <a:lnSpc>
                <a:spcPct val="100000"/>
              </a:lnSpc>
              <a:buClr>
                <a:srgbClr val="000000"/>
              </a:buClr>
              <a:buFont typeface="Wingdings" charset="2"/>
              <a:buChar char=""/>
            </a:pPr>
            <a:r>
              <a:rPr b="0" lang="fr-FR" sz="1800" spc="-1" strike="noStrike">
                <a:solidFill>
                  <a:srgbClr val="000000"/>
                </a:solidFill>
                <a:uFill>
                  <a:solidFill>
                    <a:srgbClr val="ffffff"/>
                  </a:solidFill>
                </a:uFill>
                <a:latin typeface="Calibri"/>
                <a:ea typeface="DejaVu Sans"/>
              </a:rPr>
              <a:t> </a:t>
            </a:r>
            <a:r>
              <a:rPr b="0" lang="fr-FR" sz="1800" spc="-1" strike="noStrike">
                <a:solidFill>
                  <a:srgbClr val="000000"/>
                </a:solidFill>
                <a:uFill>
                  <a:solidFill>
                    <a:srgbClr val="ffffff"/>
                  </a:solidFill>
                </a:uFill>
                <a:latin typeface="Calibri"/>
                <a:ea typeface="DejaVu Sans"/>
              </a:rPr>
              <a:t>Utiliser des mots de passes différents </a:t>
            </a:r>
            <a:endParaRPr b="0" lang="fr-FR" sz="1800" spc="-1" strike="noStrike">
              <a:solidFill>
                <a:srgbClr val="000000"/>
              </a:solidFill>
              <a:uFill>
                <a:solidFill>
                  <a:srgbClr val="ffffff"/>
                </a:solidFill>
              </a:uFill>
              <a:latin typeface="Arial"/>
            </a:endParaRPr>
          </a:p>
          <a:p>
            <a:pPr marL="216000" indent="-215640">
              <a:lnSpc>
                <a:spcPct val="100000"/>
              </a:lnSpc>
              <a:buClr>
                <a:srgbClr val="000000"/>
              </a:buClr>
              <a:buFont typeface="Wingdings" charset="2"/>
              <a:buChar char=""/>
            </a:pPr>
            <a:r>
              <a:rPr b="0" lang="fr-FR" sz="1800" spc="-1" strike="noStrike">
                <a:solidFill>
                  <a:srgbClr val="000000"/>
                </a:solidFill>
                <a:uFill>
                  <a:solidFill>
                    <a:srgbClr val="ffffff"/>
                  </a:solidFill>
                </a:uFill>
                <a:latin typeface="Calibri"/>
                <a:ea typeface="DejaVu Sans"/>
              </a:rPr>
              <a:t> </a:t>
            </a:r>
            <a:r>
              <a:rPr b="0" lang="fr-FR" sz="1800" spc="-1" strike="noStrike">
                <a:solidFill>
                  <a:srgbClr val="000000"/>
                </a:solidFill>
                <a:uFill>
                  <a:solidFill>
                    <a:srgbClr val="ffffff"/>
                  </a:solidFill>
                </a:uFill>
                <a:latin typeface="Calibri"/>
                <a:ea typeface="DejaVu Sans"/>
              </a:rPr>
              <a:t>Utiliser un gestionnaire de mots de passe</a:t>
            </a:r>
            <a:endParaRPr b="0" lang="fr-FR" sz="1800" spc="-1" strike="noStrike">
              <a:solidFill>
                <a:srgbClr val="000000"/>
              </a:solidFill>
              <a:uFill>
                <a:solidFill>
                  <a:srgbClr val="ffffff"/>
                </a:solidFill>
              </a:uFill>
              <a:latin typeface="Arial"/>
            </a:endParaRPr>
          </a:p>
        </p:txBody>
      </p:sp>
      <p:pic>
        <p:nvPicPr>
          <p:cNvPr id="568" name="Picture 1" descr=""/>
          <p:cNvPicPr/>
          <p:nvPr/>
        </p:nvPicPr>
        <p:blipFill>
          <a:blip r:embed="rId5"/>
          <a:stretch/>
        </p:blipFill>
        <p:spPr>
          <a:xfrm>
            <a:off x="5292000" y="2447640"/>
            <a:ext cx="2758680" cy="2493000"/>
          </a:xfrm>
          <a:prstGeom prst="rect">
            <a:avLst/>
          </a:prstGeom>
          <a:ln w="9360">
            <a:noFill/>
          </a:ln>
        </p:spPr>
      </p:pic>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CustomShape 1"/>
          <p:cNvSpPr/>
          <p:nvPr/>
        </p:nvSpPr>
        <p:spPr>
          <a:xfrm>
            <a:off x="0" y="1466280"/>
            <a:ext cx="9143280" cy="880560"/>
          </a:xfrm>
          <a:prstGeom prst="rect">
            <a:avLst/>
          </a:prstGeom>
          <a:solidFill>
            <a:srgbClr val="087aa7"/>
          </a:solidFill>
          <a:ln>
            <a:noFill/>
          </a:ln>
        </p:spPr>
        <p:style>
          <a:lnRef idx="2">
            <a:schemeClr val="accent1">
              <a:shade val="50000"/>
            </a:schemeClr>
          </a:lnRef>
          <a:fillRef idx="1">
            <a:schemeClr val="accent1"/>
          </a:fillRef>
          <a:effectRef idx="0">
            <a:schemeClr val="accent1"/>
          </a:effectRef>
          <a:fontRef idx="minor"/>
        </p:style>
      </p:sp>
      <p:sp>
        <p:nvSpPr>
          <p:cNvPr id="570" name="CustomShape 2"/>
          <p:cNvSpPr/>
          <p:nvPr/>
        </p:nvSpPr>
        <p:spPr>
          <a:xfrm>
            <a:off x="0" y="5013000"/>
            <a:ext cx="9143280" cy="184428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571" name="Image 5" descr=""/>
          <p:cNvPicPr/>
          <p:nvPr/>
        </p:nvPicPr>
        <p:blipFill>
          <a:blip r:embed="rId1"/>
          <a:stretch/>
        </p:blipFill>
        <p:spPr>
          <a:xfrm>
            <a:off x="-36360" y="0"/>
            <a:ext cx="9143280" cy="6857280"/>
          </a:xfrm>
          <a:prstGeom prst="rect">
            <a:avLst/>
          </a:prstGeom>
          <a:ln>
            <a:noFill/>
          </a:ln>
        </p:spPr>
      </p:pic>
      <p:pic>
        <p:nvPicPr>
          <p:cNvPr id="572" name="Image 7" descr=""/>
          <p:cNvPicPr/>
          <p:nvPr/>
        </p:nvPicPr>
        <p:blipFill>
          <a:blip r:embed="rId2"/>
          <a:stretch/>
        </p:blipFill>
        <p:spPr>
          <a:xfrm>
            <a:off x="-35640" y="-315360"/>
            <a:ext cx="9143280" cy="6857280"/>
          </a:xfrm>
          <a:prstGeom prst="rect">
            <a:avLst/>
          </a:prstGeom>
          <a:ln>
            <a:noFill/>
          </a:ln>
        </p:spPr>
      </p:pic>
      <p:pic>
        <p:nvPicPr>
          <p:cNvPr id="573" name="Image 8" descr=""/>
          <p:cNvPicPr/>
          <p:nvPr/>
        </p:nvPicPr>
        <p:blipFill>
          <a:blip r:embed="rId3"/>
          <a:stretch/>
        </p:blipFill>
        <p:spPr>
          <a:xfrm>
            <a:off x="-36360" y="0"/>
            <a:ext cx="9143280" cy="6857280"/>
          </a:xfrm>
          <a:prstGeom prst="rect">
            <a:avLst/>
          </a:prstGeom>
          <a:ln>
            <a:noFill/>
          </a:ln>
        </p:spPr>
      </p:pic>
      <p:pic>
        <p:nvPicPr>
          <p:cNvPr id="574" name="Image 9" descr=""/>
          <p:cNvPicPr/>
          <p:nvPr/>
        </p:nvPicPr>
        <p:blipFill>
          <a:blip r:embed="rId4"/>
          <a:stretch/>
        </p:blipFill>
        <p:spPr>
          <a:xfrm>
            <a:off x="36360" y="-27360"/>
            <a:ext cx="9143280" cy="6857280"/>
          </a:xfrm>
          <a:prstGeom prst="rect">
            <a:avLst/>
          </a:prstGeom>
          <a:ln>
            <a:noFill/>
          </a:ln>
        </p:spPr>
      </p:pic>
      <p:sp>
        <p:nvSpPr>
          <p:cNvPr id="575" name="CustomShape 3"/>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25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576" name="CustomShape 4"/>
          <p:cNvSpPr/>
          <p:nvPr/>
        </p:nvSpPr>
        <p:spPr>
          <a:xfrm>
            <a:off x="1367640" y="291600"/>
            <a:ext cx="7775640" cy="943200"/>
          </a:xfrm>
          <a:prstGeom prst="rect">
            <a:avLst/>
          </a:prstGeom>
          <a:noFill/>
          <a:ln>
            <a:noFill/>
          </a:ln>
        </p:spPr>
        <p:style>
          <a:lnRef idx="0"/>
          <a:fillRef idx="0"/>
          <a:effectRef idx="0"/>
          <a:fontRef idx="minor"/>
        </p:style>
        <p:txBody>
          <a:bodyPr lIns="90000" rIns="90000" tIns="45000" bIns="45000"/>
          <a:p>
            <a:r>
              <a:rPr b="0" lang="fr-FR" sz="3200" spc="-1" strike="noStrike">
                <a:solidFill>
                  <a:srgbClr val="087aa7"/>
                </a:solidFill>
                <a:uFill>
                  <a:solidFill>
                    <a:srgbClr val="ffffff"/>
                  </a:solidFill>
                </a:uFill>
                <a:latin typeface="Arial Black"/>
                <a:ea typeface="DejaVu Sans"/>
              </a:rPr>
              <a:t>Technique :</a:t>
            </a:r>
            <a:endParaRPr b="0" lang="fr-FR" sz="1800" spc="-1" strike="noStrike">
              <a:solidFill>
                <a:srgbClr val="000000"/>
              </a:solidFill>
              <a:uFill>
                <a:solidFill>
                  <a:srgbClr val="ffffff"/>
                </a:solidFill>
              </a:uFill>
              <a:latin typeface="Arial"/>
            </a:endParaRPr>
          </a:p>
          <a:p>
            <a:pPr>
              <a:lnSpc>
                <a:spcPct val="100000"/>
              </a:lnSpc>
            </a:pPr>
            <a:r>
              <a:rPr b="0" lang="fr-FR" sz="2400" spc="-1" strike="noStrike">
                <a:solidFill>
                  <a:srgbClr val="000000"/>
                </a:solidFill>
                <a:uFill>
                  <a:solidFill>
                    <a:srgbClr val="ffffff"/>
                  </a:solidFill>
                </a:uFill>
                <a:latin typeface="Arial Black"/>
                <a:ea typeface="DejaVu Sans"/>
              </a:rPr>
              <a:t>Restreindre l’audience des publications</a:t>
            </a:r>
            <a:endParaRPr b="0" lang="fr-FR" sz="1800" spc="-1" strike="noStrike">
              <a:solidFill>
                <a:srgbClr val="000000"/>
              </a:solidFill>
              <a:uFill>
                <a:solidFill>
                  <a:srgbClr val="ffffff"/>
                </a:solidFill>
              </a:uFill>
              <a:latin typeface="Arial"/>
            </a:endParaRPr>
          </a:p>
        </p:txBody>
      </p:sp>
      <p:sp>
        <p:nvSpPr>
          <p:cNvPr id="577" name="CustomShape 5"/>
          <p:cNvSpPr/>
          <p:nvPr/>
        </p:nvSpPr>
        <p:spPr>
          <a:xfrm>
            <a:off x="490320" y="291600"/>
            <a:ext cx="87660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087aa7"/>
                </a:solidFill>
                <a:uFill>
                  <a:solidFill>
                    <a:srgbClr val="ffffff"/>
                  </a:solidFill>
                </a:uFill>
                <a:latin typeface="Arial Black"/>
                <a:ea typeface="DejaVu Sans"/>
              </a:rPr>
              <a:t>3.4</a:t>
            </a:r>
            <a:endParaRPr b="0" lang="fr-FR" sz="1800" spc="-1" strike="noStrike">
              <a:solidFill>
                <a:srgbClr val="000000"/>
              </a:solidFill>
              <a:uFill>
                <a:solidFill>
                  <a:srgbClr val="ffffff"/>
                </a:solidFill>
              </a:uFill>
              <a:latin typeface="Arial"/>
            </a:endParaRPr>
          </a:p>
        </p:txBody>
      </p:sp>
      <p:sp>
        <p:nvSpPr>
          <p:cNvPr id="578" name="CustomShape 6"/>
          <p:cNvSpPr/>
          <p:nvPr/>
        </p:nvSpPr>
        <p:spPr>
          <a:xfrm>
            <a:off x="323640" y="1556640"/>
            <a:ext cx="8208360" cy="791280"/>
          </a:xfrm>
          <a:prstGeom prst="rect">
            <a:avLst/>
          </a:prstGeom>
          <a:noFill/>
          <a:ln>
            <a:noFill/>
          </a:ln>
        </p:spPr>
        <p:style>
          <a:lnRef idx="0"/>
          <a:fillRef idx="0"/>
          <a:effectRef idx="0"/>
          <a:fontRef idx="minor"/>
        </p:style>
        <p:txBody>
          <a:bodyPr lIns="90000" rIns="90000" tIns="45000" bIns="45000"/>
          <a:p>
            <a:pPr algn="ctr">
              <a:lnSpc>
                <a:spcPct val="90000"/>
              </a:lnSpc>
              <a:spcBef>
                <a:spcPts val="1001"/>
              </a:spcBef>
            </a:pPr>
            <a:r>
              <a:rPr b="0" lang="fr-FR" sz="1800" spc="-1" strike="noStrike">
                <a:solidFill>
                  <a:srgbClr val="ffffff"/>
                </a:solidFill>
                <a:uFill>
                  <a:solidFill>
                    <a:srgbClr val="ffffff"/>
                  </a:solidFill>
                </a:uFill>
                <a:latin typeface="Calibri"/>
                <a:ea typeface="DejaVu Sans"/>
              </a:rPr>
              <a:t>Rendez-vous sur les paramètres de confidentialité de chacun de vos comptes sociaux et prenez quelques minutes pour régler l’exposition de vos publications. </a:t>
            </a:r>
            <a:endParaRPr b="0" lang="fr-FR" sz="1800" spc="-1" strike="noStrike">
              <a:solidFill>
                <a:srgbClr val="000000"/>
              </a:solidFill>
              <a:uFill>
                <a:solidFill>
                  <a:srgbClr val="ffffff"/>
                </a:solidFill>
              </a:uFill>
              <a:latin typeface="Arial"/>
            </a:endParaRPr>
          </a:p>
          <a:p>
            <a:pPr algn="ctr">
              <a:lnSpc>
                <a:spcPct val="90000"/>
              </a:lnSpc>
              <a:spcBef>
                <a:spcPts val="1001"/>
              </a:spcBef>
            </a:pPr>
            <a:r>
              <a:rPr b="0" lang="fr-FR" sz="1800" spc="-1" strike="noStrike">
                <a:solidFill>
                  <a:srgbClr val="ffffff"/>
                </a:solidFill>
                <a:uFill>
                  <a:solidFill>
                    <a:srgbClr val="ffffff"/>
                  </a:solidFill>
                </a:uFill>
                <a:latin typeface="Calibri"/>
                <a:ea typeface="DejaVu Sans"/>
              </a:rPr>
              <a:t> </a:t>
            </a:r>
            <a:endParaRPr b="0" lang="fr-FR" sz="1800" spc="-1" strike="noStrike">
              <a:solidFill>
                <a:srgbClr val="000000"/>
              </a:solidFill>
              <a:uFill>
                <a:solidFill>
                  <a:srgbClr val="ffffff"/>
                </a:solidFill>
              </a:uFill>
              <a:latin typeface="Arial"/>
            </a:endParaRPr>
          </a:p>
        </p:txBody>
      </p:sp>
      <p:pic>
        <p:nvPicPr>
          <p:cNvPr id="579" name="Picture 2" descr=""/>
          <p:cNvPicPr/>
          <p:nvPr/>
        </p:nvPicPr>
        <p:blipFill>
          <a:blip r:embed="rId5"/>
          <a:stretch/>
        </p:blipFill>
        <p:spPr>
          <a:xfrm>
            <a:off x="440640" y="2781000"/>
            <a:ext cx="1682280" cy="2087640"/>
          </a:xfrm>
          <a:prstGeom prst="rect">
            <a:avLst/>
          </a:prstGeom>
          <a:ln w="9360">
            <a:solidFill>
              <a:schemeClr val="tx2"/>
            </a:solidFill>
            <a:miter/>
          </a:ln>
        </p:spPr>
      </p:pic>
      <p:pic>
        <p:nvPicPr>
          <p:cNvPr id="580" name="Picture 4" descr=""/>
          <p:cNvPicPr/>
          <p:nvPr/>
        </p:nvPicPr>
        <p:blipFill>
          <a:blip r:embed="rId6"/>
          <a:stretch/>
        </p:blipFill>
        <p:spPr>
          <a:xfrm>
            <a:off x="489960" y="2781000"/>
            <a:ext cx="912960" cy="647280"/>
          </a:xfrm>
          <a:prstGeom prst="rect">
            <a:avLst/>
          </a:prstGeom>
          <a:ln>
            <a:solidFill>
              <a:schemeClr val="tx2"/>
            </a:solidFill>
          </a:ln>
        </p:spPr>
      </p:pic>
      <p:sp>
        <p:nvSpPr>
          <p:cNvPr id="581" name="CustomShape 7"/>
          <p:cNvSpPr/>
          <p:nvPr/>
        </p:nvSpPr>
        <p:spPr>
          <a:xfrm>
            <a:off x="144000" y="2442240"/>
            <a:ext cx="3347280" cy="333360"/>
          </a:xfrm>
          <a:prstGeom prst="rect">
            <a:avLst/>
          </a:prstGeom>
          <a:noFill/>
          <a:ln>
            <a:noFill/>
          </a:ln>
        </p:spPr>
        <p:style>
          <a:lnRef idx="0"/>
          <a:fillRef idx="0"/>
          <a:effectRef idx="0"/>
          <a:fontRef idx="minor"/>
        </p:style>
        <p:txBody>
          <a:bodyPr lIns="90000" rIns="90000" tIns="45000" bIns="45000"/>
          <a:p>
            <a:pPr marL="216000" indent="-215640">
              <a:lnSpc>
                <a:spcPct val="100000"/>
              </a:lnSpc>
              <a:buClr>
                <a:srgbClr val="000000"/>
              </a:buClr>
              <a:buFont typeface="Wingdings" charset="2"/>
              <a:buChar char=""/>
            </a:pPr>
            <a:r>
              <a:rPr b="1" lang="fr-FR" sz="1600" spc="-1" strike="noStrike">
                <a:solidFill>
                  <a:srgbClr val="000000"/>
                </a:solidFill>
                <a:uFill>
                  <a:solidFill>
                    <a:srgbClr val="ffffff"/>
                  </a:solidFill>
                </a:uFill>
                <a:latin typeface="Calibri"/>
                <a:ea typeface="DejaVu Sans"/>
              </a:rPr>
              <a:t> </a:t>
            </a:r>
            <a:r>
              <a:rPr b="1" lang="fr-FR" sz="1600" spc="-1" strike="noStrike">
                <a:solidFill>
                  <a:srgbClr val="000000"/>
                </a:solidFill>
                <a:uFill>
                  <a:solidFill>
                    <a:srgbClr val="ffffff"/>
                  </a:solidFill>
                </a:uFill>
                <a:latin typeface="Calibri"/>
                <a:ea typeface="DejaVu Sans"/>
              </a:rPr>
              <a:t>Check up sur Facebook</a:t>
            </a:r>
            <a:endParaRPr b="0" lang="fr-FR" sz="1800" spc="-1" strike="noStrike">
              <a:solidFill>
                <a:srgbClr val="000000"/>
              </a:solidFill>
              <a:uFill>
                <a:solidFill>
                  <a:srgbClr val="ffffff"/>
                </a:solidFill>
              </a:uFill>
              <a:latin typeface="Arial"/>
            </a:endParaRPr>
          </a:p>
        </p:txBody>
      </p:sp>
      <p:pic>
        <p:nvPicPr>
          <p:cNvPr id="582" name="Picture 5" descr=""/>
          <p:cNvPicPr/>
          <p:nvPr/>
        </p:nvPicPr>
        <p:blipFill>
          <a:blip r:embed="rId7"/>
          <a:stretch/>
        </p:blipFill>
        <p:spPr>
          <a:xfrm>
            <a:off x="2539440" y="2781000"/>
            <a:ext cx="1671840" cy="1871640"/>
          </a:xfrm>
          <a:prstGeom prst="rect">
            <a:avLst/>
          </a:prstGeom>
          <a:ln w="9360">
            <a:solidFill>
              <a:schemeClr val="tx2"/>
            </a:solidFill>
            <a:miter/>
          </a:ln>
        </p:spPr>
      </p:pic>
      <p:sp>
        <p:nvSpPr>
          <p:cNvPr id="583" name="CustomShape 8"/>
          <p:cNvSpPr/>
          <p:nvPr/>
        </p:nvSpPr>
        <p:spPr>
          <a:xfrm>
            <a:off x="2339640" y="2442240"/>
            <a:ext cx="2807640" cy="333360"/>
          </a:xfrm>
          <a:prstGeom prst="rect">
            <a:avLst/>
          </a:prstGeom>
          <a:noFill/>
          <a:ln>
            <a:noFill/>
          </a:ln>
        </p:spPr>
        <p:style>
          <a:lnRef idx="0"/>
          <a:fillRef idx="0"/>
          <a:effectRef idx="0"/>
          <a:fontRef idx="minor"/>
        </p:style>
        <p:txBody>
          <a:bodyPr lIns="90000" rIns="90000" tIns="45000" bIns="45000"/>
          <a:p>
            <a:pPr marL="216000" indent="-215640">
              <a:lnSpc>
                <a:spcPct val="100000"/>
              </a:lnSpc>
              <a:buClr>
                <a:srgbClr val="000000"/>
              </a:buClr>
              <a:buFont typeface="Wingdings" charset="2"/>
              <a:buChar char=""/>
            </a:pPr>
            <a:r>
              <a:rPr b="1" lang="fr-FR" sz="1600" spc="-1" strike="noStrike">
                <a:solidFill>
                  <a:srgbClr val="000000"/>
                </a:solidFill>
                <a:uFill>
                  <a:solidFill>
                    <a:srgbClr val="ffffff"/>
                  </a:solidFill>
                </a:uFill>
                <a:latin typeface="Calibri"/>
                <a:ea typeface="DejaVu Sans"/>
              </a:rPr>
              <a:t> </a:t>
            </a:r>
            <a:r>
              <a:rPr b="1" lang="fr-FR" sz="1600" spc="-1" strike="noStrike">
                <a:solidFill>
                  <a:srgbClr val="000000"/>
                </a:solidFill>
                <a:uFill>
                  <a:solidFill>
                    <a:srgbClr val="ffffff"/>
                  </a:solidFill>
                </a:uFill>
                <a:latin typeface="Calibri"/>
                <a:ea typeface="DejaVu Sans"/>
              </a:rPr>
              <a:t>Check up sur Twitter</a:t>
            </a:r>
            <a:endParaRPr b="0" lang="fr-FR" sz="1800" spc="-1" strike="noStrike">
              <a:solidFill>
                <a:srgbClr val="000000"/>
              </a:solidFill>
              <a:uFill>
                <a:solidFill>
                  <a:srgbClr val="ffffff"/>
                </a:solidFill>
              </a:uFill>
              <a:latin typeface="Arial"/>
            </a:endParaRPr>
          </a:p>
        </p:txBody>
      </p:sp>
      <p:pic>
        <p:nvPicPr>
          <p:cNvPr id="584" name="Picture 1" descr=""/>
          <p:cNvPicPr/>
          <p:nvPr/>
        </p:nvPicPr>
        <p:blipFill>
          <a:blip r:embed="rId8"/>
          <a:stretch/>
        </p:blipFill>
        <p:spPr>
          <a:xfrm>
            <a:off x="323640" y="5301360"/>
            <a:ext cx="784080" cy="791280"/>
          </a:xfrm>
          <a:prstGeom prst="rect">
            <a:avLst/>
          </a:prstGeom>
          <a:ln w="9360">
            <a:solidFill>
              <a:schemeClr val="tx2"/>
            </a:solidFill>
            <a:miter/>
          </a:ln>
        </p:spPr>
      </p:pic>
      <p:pic>
        <p:nvPicPr>
          <p:cNvPr id="585" name="Picture 2" descr=""/>
          <p:cNvPicPr/>
          <p:nvPr/>
        </p:nvPicPr>
        <p:blipFill>
          <a:blip r:embed="rId9"/>
          <a:stretch/>
        </p:blipFill>
        <p:spPr>
          <a:xfrm>
            <a:off x="6110640" y="2565000"/>
            <a:ext cx="2997000" cy="2159640"/>
          </a:xfrm>
          <a:prstGeom prst="rect">
            <a:avLst/>
          </a:prstGeom>
          <a:ln w="9360">
            <a:noFill/>
          </a:ln>
        </p:spPr>
      </p:pic>
      <p:pic>
        <p:nvPicPr>
          <p:cNvPr id="586" name="Picture 2" descr=""/>
          <p:cNvPicPr/>
          <p:nvPr/>
        </p:nvPicPr>
        <p:blipFill>
          <a:blip r:embed="rId10"/>
          <a:stretch/>
        </p:blipFill>
        <p:spPr>
          <a:xfrm>
            <a:off x="4644000" y="2754360"/>
            <a:ext cx="1727640" cy="1105920"/>
          </a:xfrm>
          <a:prstGeom prst="rect">
            <a:avLst/>
          </a:prstGeom>
          <a:ln w="9360">
            <a:solidFill>
              <a:srgbClr val="004e9e"/>
            </a:solidFill>
            <a:round/>
          </a:ln>
        </p:spPr>
      </p:pic>
      <p:sp>
        <p:nvSpPr>
          <p:cNvPr id="587" name="CustomShape 9"/>
          <p:cNvSpPr/>
          <p:nvPr/>
        </p:nvSpPr>
        <p:spPr>
          <a:xfrm>
            <a:off x="4500000" y="2421000"/>
            <a:ext cx="2231640" cy="333360"/>
          </a:xfrm>
          <a:prstGeom prst="rect">
            <a:avLst/>
          </a:prstGeom>
          <a:noFill/>
          <a:ln>
            <a:noFill/>
          </a:ln>
        </p:spPr>
        <p:style>
          <a:lnRef idx="0"/>
          <a:fillRef idx="0"/>
          <a:effectRef idx="0"/>
          <a:fontRef idx="minor"/>
        </p:style>
        <p:txBody>
          <a:bodyPr lIns="90000" rIns="90000" tIns="45000" bIns="45000"/>
          <a:p>
            <a:pPr marL="216000" indent="-215640">
              <a:lnSpc>
                <a:spcPct val="100000"/>
              </a:lnSpc>
              <a:buClr>
                <a:srgbClr val="000000"/>
              </a:buClr>
              <a:buFont typeface="Wingdings" charset="2"/>
              <a:buChar char=""/>
            </a:pPr>
            <a:r>
              <a:rPr b="1" lang="fr-FR" sz="1600" spc="-1" strike="noStrike">
                <a:solidFill>
                  <a:srgbClr val="000000"/>
                </a:solidFill>
                <a:uFill>
                  <a:solidFill>
                    <a:srgbClr val="ffffff"/>
                  </a:solidFill>
                </a:uFill>
                <a:latin typeface="Calibri"/>
                <a:ea typeface="DejaVu Sans"/>
              </a:rPr>
              <a:t> </a:t>
            </a:r>
            <a:r>
              <a:rPr b="1" lang="fr-FR" sz="1600" spc="-1" strike="noStrike">
                <a:solidFill>
                  <a:srgbClr val="000000"/>
                </a:solidFill>
                <a:uFill>
                  <a:solidFill>
                    <a:srgbClr val="ffffff"/>
                  </a:solidFill>
                </a:uFill>
                <a:latin typeface="Calibri"/>
                <a:ea typeface="DejaVu Sans"/>
              </a:rPr>
              <a:t>Check up sur Google</a:t>
            </a:r>
            <a:endParaRPr b="0" lang="fr-FR" sz="1800" spc="-1" strike="noStrike">
              <a:solidFill>
                <a:srgbClr val="000000"/>
              </a:solidFill>
              <a:uFill>
                <a:solidFill>
                  <a:srgbClr val="ffffff"/>
                </a:solidFill>
              </a:uFill>
              <a:latin typeface="Arial"/>
            </a:endParaRPr>
          </a:p>
        </p:txBody>
      </p:sp>
      <p:sp>
        <p:nvSpPr>
          <p:cNvPr id="588" name="CustomShape 10"/>
          <p:cNvSpPr/>
          <p:nvPr/>
        </p:nvSpPr>
        <p:spPr>
          <a:xfrm>
            <a:off x="1331640" y="5477040"/>
            <a:ext cx="6120000" cy="394920"/>
          </a:xfrm>
          <a:prstGeom prst="rect">
            <a:avLst/>
          </a:prstGeom>
          <a:noFill/>
          <a:ln>
            <a:noFill/>
          </a:ln>
        </p:spPr>
        <p:style>
          <a:lnRef idx="0"/>
          <a:fillRef idx="0"/>
          <a:effectRef idx="0"/>
          <a:fontRef idx="minor"/>
        </p:style>
        <p:txBody>
          <a:bodyPr lIns="90000" rIns="90000" tIns="45000" bIns="45000"/>
          <a:p>
            <a:pPr>
              <a:lnSpc>
                <a:spcPct val="100000"/>
              </a:lnSpc>
            </a:pPr>
            <a:r>
              <a:rPr b="1" lang="fr-FR" sz="2000" spc="-1" strike="noStrike">
                <a:solidFill>
                  <a:srgbClr val="c00000"/>
                </a:solidFill>
                <a:uFill>
                  <a:solidFill>
                    <a:srgbClr val="ffffff"/>
                  </a:solidFill>
                </a:uFill>
                <a:latin typeface="Calibri"/>
                <a:ea typeface="DejaVu Sans"/>
              </a:rPr>
              <a:t>La CNIL propose conseils et tutos sur sa page Facebook !</a:t>
            </a:r>
            <a:endParaRPr b="0" lang="fr-FR" sz="1800" spc="-1" strike="noStrike">
              <a:solidFill>
                <a:srgbClr val="000000"/>
              </a:solidFill>
              <a:uFill>
                <a:solidFill>
                  <a:srgbClr val="ffffff"/>
                </a:solidFill>
              </a:uFill>
              <a:latin typeface="Arial"/>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CustomShape 1"/>
          <p:cNvSpPr/>
          <p:nvPr/>
        </p:nvSpPr>
        <p:spPr>
          <a:xfrm>
            <a:off x="5082840" y="0"/>
            <a:ext cx="4060440" cy="6359040"/>
          </a:xfrm>
          <a:prstGeom prst="rect">
            <a:avLst/>
          </a:prstGeom>
          <a:solidFill>
            <a:srgbClr val="087aa7"/>
          </a:solidFill>
          <a:ln>
            <a:round/>
          </a:ln>
        </p:spPr>
        <p:style>
          <a:lnRef idx="2">
            <a:schemeClr val="accent1">
              <a:shade val="50000"/>
            </a:schemeClr>
          </a:lnRef>
          <a:fillRef idx="1">
            <a:schemeClr val="accent1"/>
          </a:fillRef>
          <a:effectRef idx="0">
            <a:schemeClr val="accent1"/>
          </a:effectRef>
          <a:fontRef idx="minor"/>
        </p:style>
      </p:sp>
      <p:pic>
        <p:nvPicPr>
          <p:cNvPr id="170" name="Image 4" descr=""/>
          <p:cNvPicPr/>
          <p:nvPr/>
        </p:nvPicPr>
        <p:blipFill>
          <a:blip r:embed="rId1"/>
          <a:stretch/>
        </p:blipFill>
        <p:spPr>
          <a:xfrm>
            <a:off x="-720" y="0"/>
            <a:ext cx="9143280" cy="6857280"/>
          </a:xfrm>
          <a:prstGeom prst="rect">
            <a:avLst/>
          </a:prstGeom>
          <a:ln>
            <a:noFill/>
          </a:ln>
        </p:spPr>
      </p:pic>
      <p:sp>
        <p:nvSpPr>
          <p:cNvPr id="171" name="CustomShape 2"/>
          <p:cNvSpPr/>
          <p:nvPr/>
        </p:nvSpPr>
        <p:spPr>
          <a:xfrm>
            <a:off x="5272200" y="1680480"/>
            <a:ext cx="3393360" cy="1796400"/>
          </a:xfrm>
          <a:prstGeom prst="rect">
            <a:avLst/>
          </a:prstGeom>
          <a:noFill/>
          <a:ln>
            <a:noFill/>
          </a:ln>
        </p:spPr>
        <p:style>
          <a:lnRef idx="0"/>
          <a:fillRef idx="0"/>
          <a:effectRef idx="0"/>
          <a:fontRef idx="minor"/>
        </p:style>
        <p:txBody>
          <a:bodyPr lIns="90000" rIns="90000" tIns="45000" bIns="45000"/>
          <a:p>
            <a:r>
              <a:rPr b="0" lang="fr-FR" sz="2800" spc="-1" strike="noStrike">
                <a:solidFill>
                  <a:srgbClr val="ffed00"/>
                </a:solidFill>
                <a:uFill>
                  <a:solidFill>
                    <a:srgbClr val="ffffff"/>
                  </a:solidFill>
                </a:uFill>
                <a:latin typeface="Arial Black"/>
                <a:ea typeface="DejaVu Sans"/>
              </a:rPr>
              <a:t>ATELIER 1</a:t>
            </a:r>
            <a:endParaRPr b="0" lang="fr-FR" sz="1800" spc="-1" strike="noStrike">
              <a:solidFill>
                <a:srgbClr val="000000"/>
              </a:solidFill>
              <a:uFill>
                <a:solidFill>
                  <a:srgbClr val="ffffff"/>
                </a:solidFill>
              </a:uFill>
              <a:latin typeface="Arial"/>
            </a:endParaRPr>
          </a:p>
          <a:p>
            <a:r>
              <a:rPr b="0" lang="fr-FR" sz="2800" spc="-1" strike="noStrike">
                <a:solidFill>
                  <a:srgbClr val="ffffff"/>
                </a:solidFill>
                <a:uFill>
                  <a:solidFill>
                    <a:srgbClr val="ffffff"/>
                  </a:solidFill>
                </a:uFill>
                <a:latin typeface="Arial Black"/>
                <a:ea typeface="DejaVu Sans"/>
              </a:rPr>
              <a:t>Les enjeux de</a:t>
            </a:r>
            <a:endParaRPr b="0" lang="fr-FR" sz="1800" spc="-1" strike="noStrike">
              <a:solidFill>
                <a:srgbClr val="000000"/>
              </a:solidFill>
              <a:uFill>
                <a:solidFill>
                  <a:srgbClr val="ffffff"/>
                </a:solidFill>
              </a:uFill>
              <a:latin typeface="Arial"/>
            </a:endParaRPr>
          </a:p>
          <a:p>
            <a:pPr>
              <a:lnSpc>
                <a:spcPct val="100000"/>
              </a:lnSpc>
            </a:pPr>
            <a:r>
              <a:rPr b="0" lang="fr-FR" sz="2800" spc="-1" strike="noStrike">
                <a:solidFill>
                  <a:srgbClr val="ffffff"/>
                </a:solidFill>
                <a:uFill>
                  <a:solidFill>
                    <a:srgbClr val="ffffff"/>
                  </a:solidFill>
                </a:uFill>
                <a:latin typeface="Arial Black"/>
                <a:ea typeface="DejaVu Sans"/>
              </a:rPr>
              <a:t>la réputation en ligne</a:t>
            </a:r>
            <a:endParaRPr b="0" lang="fr-FR" sz="1800" spc="-1" strike="noStrike">
              <a:solidFill>
                <a:srgbClr val="000000"/>
              </a:solidFill>
              <a:uFill>
                <a:solidFill>
                  <a:srgbClr val="ffffff"/>
                </a:solidFill>
              </a:uFill>
              <a:latin typeface="Arial"/>
            </a:endParaRPr>
          </a:p>
        </p:txBody>
      </p:sp>
      <p:sp>
        <p:nvSpPr>
          <p:cNvPr id="172" name="CustomShape 3"/>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3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pic>
        <p:nvPicPr>
          <p:cNvPr id="173" name="Picture 2" descr=""/>
          <p:cNvPicPr/>
          <p:nvPr/>
        </p:nvPicPr>
        <p:blipFill>
          <a:blip r:embed="rId2"/>
          <a:stretch/>
        </p:blipFill>
        <p:spPr>
          <a:xfrm>
            <a:off x="467640" y="2133000"/>
            <a:ext cx="4262760" cy="2920320"/>
          </a:xfrm>
          <a:prstGeom prst="rect">
            <a:avLst/>
          </a:prstGeom>
          <a:ln w="9360">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CustomShape 1"/>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19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590" name="CustomShape 2"/>
          <p:cNvSpPr/>
          <p:nvPr/>
        </p:nvSpPr>
        <p:spPr>
          <a:xfrm>
            <a:off x="827640" y="-24480"/>
            <a:ext cx="8532360" cy="1065240"/>
          </a:xfrm>
          <a:prstGeom prst="rect">
            <a:avLst/>
          </a:prstGeom>
          <a:noFill/>
          <a:ln>
            <a:noFill/>
          </a:ln>
        </p:spPr>
        <p:style>
          <a:lnRef idx="0"/>
          <a:fillRef idx="0"/>
          <a:effectRef idx="0"/>
          <a:fontRef idx="minor"/>
        </p:style>
        <p:txBody>
          <a:bodyPr lIns="90000" rIns="90000" tIns="45000" bIns="45000"/>
          <a:p>
            <a:r>
              <a:rPr b="0" lang="fr-FR" sz="3600" spc="-1" strike="noStrike">
                <a:solidFill>
                  <a:srgbClr val="087aa7"/>
                </a:solidFill>
                <a:uFill>
                  <a:solidFill>
                    <a:srgbClr val="ffffff"/>
                  </a:solidFill>
                </a:uFill>
                <a:latin typeface="Arial Black"/>
                <a:ea typeface="DejaVu Sans"/>
              </a:rPr>
              <a:t>Outil :</a:t>
            </a:r>
            <a:endParaRPr b="0" lang="fr-FR" sz="1800" spc="-1" strike="noStrike">
              <a:solidFill>
                <a:srgbClr val="000000"/>
              </a:solidFill>
              <a:uFill>
                <a:solidFill>
                  <a:srgbClr val="ffffff"/>
                </a:solidFill>
              </a:uFill>
              <a:latin typeface="Arial"/>
            </a:endParaRPr>
          </a:p>
          <a:p>
            <a:pPr>
              <a:lnSpc>
                <a:spcPct val="100000"/>
              </a:lnSpc>
            </a:pPr>
            <a:r>
              <a:rPr b="0" lang="fr-FR" sz="2800" spc="-1" strike="noStrike">
                <a:solidFill>
                  <a:srgbClr val="000000"/>
                </a:solidFill>
                <a:uFill>
                  <a:solidFill>
                    <a:srgbClr val="ffffff"/>
                  </a:solidFill>
                </a:uFill>
                <a:latin typeface="Arial Black"/>
                <a:ea typeface="DejaVu Sans"/>
              </a:rPr>
              <a:t>Sécuriser l’accès à ses comptes sociaux</a:t>
            </a:r>
            <a:endParaRPr b="0" lang="fr-FR" sz="1800" spc="-1" strike="noStrike">
              <a:solidFill>
                <a:srgbClr val="000000"/>
              </a:solidFill>
              <a:uFill>
                <a:solidFill>
                  <a:srgbClr val="ffffff"/>
                </a:solidFill>
              </a:uFill>
              <a:latin typeface="Arial"/>
            </a:endParaRPr>
          </a:p>
        </p:txBody>
      </p:sp>
      <p:sp>
        <p:nvSpPr>
          <p:cNvPr id="591" name="CustomShape 3"/>
          <p:cNvSpPr/>
          <p:nvPr/>
        </p:nvSpPr>
        <p:spPr>
          <a:xfrm>
            <a:off x="16920" y="36000"/>
            <a:ext cx="87660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087aa7"/>
                </a:solidFill>
                <a:uFill>
                  <a:solidFill>
                    <a:srgbClr val="ffffff"/>
                  </a:solidFill>
                </a:uFill>
                <a:latin typeface="Arial Black"/>
                <a:ea typeface="DejaVu Sans"/>
              </a:rPr>
              <a:t>3.5</a:t>
            </a:r>
            <a:endParaRPr b="0" lang="fr-FR" sz="1800" spc="-1" strike="noStrike">
              <a:solidFill>
                <a:srgbClr val="000000"/>
              </a:solidFill>
              <a:uFill>
                <a:solidFill>
                  <a:srgbClr val="ffffff"/>
                </a:solidFill>
              </a:uFill>
              <a:latin typeface="Arial"/>
            </a:endParaRPr>
          </a:p>
        </p:txBody>
      </p:sp>
      <p:sp>
        <p:nvSpPr>
          <p:cNvPr id="592" name="CustomShape 4"/>
          <p:cNvSpPr/>
          <p:nvPr/>
        </p:nvSpPr>
        <p:spPr>
          <a:xfrm>
            <a:off x="0" y="1035360"/>
            <a:ext cx="9143280" cy="592560"/>
          </a:xfrm>
          <a:prstGeom prst="rect">
            <a:avLst/>
          </a:prstGeom>
          <a:solidFill>
            <a:srgbClr val="087aa7"/>
          </a:solidFill>
          <a:ln>
            <a:noFill/>
          </a:ln>
        </p:spPr>
        <p:style>
          <a:lnRef idx="2">
            <a:schemeClr val="accent1">
              <a:shade val="50000"/>
            </a:schemeClr>
          </a:lnRef>
          <a:fillRef idx="1">
            <a:schemeClr val="accent1"/>
          </a:fillRef>
          <a:effectRef idx="0">
            <a:schemeClr val="accent1"/>
          </a:effectRef>
          <a:fontRef idx="minor"/>
        </p:style>
      </p:sp>
      <p:sp>
        <p:nvSpPr>
          <p:cNvPr id="593" name="CustomShape 5"/>
          <p:cNvSpPr/>
          <p:nvPr/>
        </p:nvSpPr>
        <p:spPr>
          <a:xfrm>
            <a:off x="0" y="908640"/>
            <a:ext cx="7595640" cy="935280"/>
          </a:xfrm>
          <a:prstGeom prst="rect">
            <a:avLst/>
          </a:prstGeom>
          <a:noFill/>
          <a:ln>
            <a:noFill/>
          </a:ln>
        </p:spPr>
        <p:style>
          <a:lnRef idx="0"/>
          <a:fillRef idx="0"/>
          <a:effectRef idx="0"/>
          <a:fontRef idx="minor"/>
        </p:style>
        <p:txBody>
          <a:bodyPr lIns="90000" rIns="90000" tIns="45000" bIns="45000"/>
          <a:p>
            <a:pPr marL="457200" algn="ctr">
              <a:lnSpc>
                <a:spcPct val="90000"/>
              </a:lnSpc>
              <a:spcBef>
                <a:spcPts val="499"/>
              </a:spcBef>
            </a:pPr>
            <a:endParaRPr b="0" lang="fr-FR" sz="1800" spc="-1" strike="noStrike">
              <a:solidFill>
                <a:srgbClr val="000000"/>
              </a:solidFill>
              <a:uFill>
                <a:solidFill>
                  <a:srgbClr val="ffffff"/>
                </a:solidFill>
              </a:uFill>
              <a:latin typeface="Arial"/>
            </a:endParaRPr>
          </a:p>
          <a:p>
            <a:pPr marL="457200" algn="ctr">
              <a:lnSpc>
                <a:spcPct val="90000"/>
              </a:lnSpc>
              <a:spcBef>
                <a:spcPts val="499"/>
              </a:spcBef>
            </a:pPr>
            <a:r>
              <a:rPr b="1" lang="fr-FR" sz="1600" spc="-1" strike="noStrike">
                <a:solidFill>
                  <a:srgbClr val="ffffff"/>
                </a:solidFill>
                <a:uFill>
                  <a:solidFill>
                    <a:srgbClr val="ffffff"/>
                  </a:solidFill>
                </a:uFill>
                <a:latin typeface="Calibri"/>
                <a:ea typeface="DejaVu Sans"/>
              </a:rPr>
              <a:t>5 paramètres pour  mieux sécuriser l’utilisation de l’application.</a:t>
            </a:r>
            <a:endParaRPr b="0" lang="fr-FR" sz="1800" spc="-1" strike="noStrike">
              <a:solidFill>
                <a:srgbClr val="000000"/>
              </a:solidFill>
              <a:uFill>
                <a:solidFill>
                  <a:srgbClr val="ffffff"/>
                </a:solidFill>
              </a:uFill>
              <a:latin typeface="Arial"/>
            </a:endParaRPr>
          </a:p>
        </p:txBody>
      </p:sp>
      <p:sp>
        <p:nvSpPr>
          <p:cNvPr id="594" name="CustomShape 6"/>
          <p:cNvSpPr/>
          <p:nvPr/>
        </p:nvSpPr>
        <p:spPr>
          <a:xfrm>
            <a:off x="7164360" y="5415480"/>
            <a:ext cx="1367280" cy="45504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000000"/>
                </a:solidFill>
                <a:uFill>
                  <a:solidFill>
                    <a:srgbClr val="ffffff"/>
                  </a:solidFill>
                </a:uFill>
                <a:latin typeface="Calibri"/>
                <a:ea typeface="DejaVu Sans"/>
              </a:rPr>
              <a:t>RÉAGIR EN CAS DE PIRATAGE</a:t>
            </a:r>
            <a:endParaRPr b="0" lang="fr-FR" sz="1800" spc="-1" strike="noStrike">
              <a:solidFill>
                <a:srgbClr val="000000"/>
              </a:solidFill>
              <a:uFill>
                <a:solidFill>
                  <a:srgbClr val="ffffff"/>
                </a:solidFill>
              </a:uFill>
              <a:latin typeface="Arial"/>
            </a:endParaRPr>
          </a:p>
        </p:txBody>
      </p:sp>
      <p:sp>
        <p:nvSpPr>
          <p:cNvPr id="595" name="CustomShape 7"/>
          <p:cNvSpPr/>
          <p:nvPr/>
        </p:nvSpPr>
        <p:spPr>
          <a:xfrm>
            <a:off x="3780000" y="4736520"/>
            <a:ext cx="1511280" cy="45504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000000"/>
                </a:solidFill>
                <a:uFill>
                  <a:solidFill>
                    <a:srgbClr val="ffffff"/>
                  </a:solidFill>
                </a:uFill>
                <a:latin typeface="Calibri"/>
                <a:ea typeface="DejaVu Sans"/>
              </a:rPr>
              <a:t>REPÉRER UN PIRATAGE</a:t>
            </a:r>
            <a:endParaRPr b="0" lang="fr-FR" sz="1800" spc="-1" strike="noStrike">
              <a:solidFill>
                <a:srgbClr val="000000"/>
              </a:solidFill>
              <a:uFill>
                <a:solidFill>
                  <a:srgbClr val="ffffff"/>
                </a:solidFill>
              </a:uFill>
              <a:latin typeface="Arial"/>
            </a:endParaRPr>
          </a:p>
        </p:txBody>
      </p:sp>
      <p:sp>
        <p:nvSpPr>
          <p:cNvPr id="596" name="CustomShape 8"/>
          <p:cNvSpPr/>
          <p:nvPr/>
        </p:nvSpPr>
        <p:spPr>
          <a:xfrm>
            <a:off x="323640" y="4365000"/>
            <a:ext cx="1439280" cy="45504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000000"/>
                </a:solidFill>
                <a:uFill>
                  <a:solidFill>
                    <a:srgbClr val="ffffff"/>
                  </a:solidFill>
                </a:uFill>
                <a:latin typeface="Calibri"/>
                <a:ea typeface="DejaVu Sans"/>
              </a:rPr>
              <a:t>PRÉVENIR UN PIRATAGE </a:t>
            </a:r>
            <a:endParaRPr b="0" lang="fr-FR" sz="1800" spc="-1" strike="noStrike">
              <a:solidFill>
                <a:srgbClr val="000000"/>
              </a:solidFill>
              <a:uFill>
                <a:solidFill>
                  <a:srgbClr val="ffffff"/>
                </a:solidFill>
              </a:uFill>
              <a:latin typeface="Arial"/>
            </a:endParaRPr>
          </a:p>
        </p:txBody>
      </p:sp>
      <p:sp>
        <p:nvSpPr>
          <p:cNvPr id="597" name="CustomShape 9"/>
          <p:cNvSpPr/>
          <p:nvPr/>
        </p:nvSpPr>
        <p:spPr>
          <a:xfrm>
            <a:off x="7092360" y="519948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fr-FR" sz="1800" spc="-1" strike="noStrike">
                <a:solidFill>
                  <a:srgbClr val="ffffff"/>
                </a:solidFill>
                <a:uFill>
                  <a:solidFill>
                    <a:srgbClr val="ffffff"/>
                  </a:solidFill>
                </a:uFill>
                <a:latin typeface="Calibri"/>
                <a:ea typeface="DejaVu Sans"/>
              </a:rPr>
              <a:t>3</a:t>
            </a:r>
            <a:endParaRPr b="0" lang="fr-FR" sz="1800" spc="-1" strike="noStrike">
              <a:solidFill>
                <a:srgbClr val="000000"/>
              </a:solidFill>
              <a:uFill>
                <a:solidFill>
                  <a:srgbClr val="ffffff"/>
                </a:solidFill>
              </a:uFill>
              <a:latin typeface="Arial"/>
            </a:endParaRPr>
          </a:p>
        </p:txBody>
      </p:sp>
      <p:sp>
        <p:nvSpPr>
          <p:cNvPr id="598" name="CustomShape 10"/>
          <p:cNvSpPr/>
          <p:nvPr/>
        </p:nvSpPr>
        <p:spPr>
          <a:xfrm>
            <a:off x="179640" y="41490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fr-FR" sz="1800" spc="-1" strike="noStrike">
                <a:solidFill>
                  <a:srgbClr val="ffffff"/>
                </a:solidFill>
                <a:uFill>
                  <a:solidFill>
                    <a:srgbClr val="ffffff"/>
                  </a:solidFill>
                </a:uFill>
                <a:latin typeface="Calibri"/>
                <a:ea typeface="DejaVu Sans"/>
              </a:rPr>
              <a:t>1</a:t>
            </a:r>
            <a:endParaRPr b="0" lang="fr-FR" sz="1800" spc="-1" strike="noStrike">
              <a:solidFill>
                <a:srgbClr val="000000"/>
              </a:solidFill>
              <a:uFill>
                <a:solidFill>
                  <a:srgbClr val="ffffff"/>
                </a:solidFill>
              </a:uFill>
              <a:latin typeface="Arial"/>
            </a:endParaRPr>
          </a:p>
        </p:txBody>
      </p:sp>
      <p:sp>
        <p:nvSpPr>
          <p:cNvPr id="599" name="CustomShape 11"/>
          <p:cNvSpPr/>
          <p:nvPr/>
        </p:nvSpPr>
        <p:spPr>
          <a:xfrm>
            <a:off x="3711240" y="45090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fr-FR" sz="1800" spc="-1" strike="noStrike">
                <a:solidFill>
                  <a:srgbClr val="ffffff"/>
                </a:solidFill>
                <a:uFill>
                  <a:solidFill>
                    <a:srgbClr val="ffffff"/>
                  </a:solidFill>
                </a:uFill>
                <a:latin typeface="Calibri"/>
                <a:ea typeface="DejaVu Sans"/>
              </a:rPr>
              <a:t>2</a:t>
            </a:r>
            <a:endParaRPr b="0" lang="fr-FR" sz="1800" spc="-1" strike="noStrike">
              <a:solidFill>
                <a:srgbClr val="000000"/>
              </a:solidFill>
              <a:uFill>
                <a:solidFill>
                  <a:srgbClr val="ffffff"/>
                </a:solidFill>
              </a:uFill>
              <a:latin typeface="Arial"/>
            </a:endParaRPr>
          </a:p>
        </p:txBody>
      </p:sp>
      <p:sp>
        <p:nvSpPr>
          <p:cNvPr id="600" name="CustomShape 12"/>
          <p:cNvSpPr/>
          <p:nvPr/>
        </p:nvSpPr>
        <p:spPr>
          <a:xfrm>
            <a:off x="0" y="5877360"/>
            <a:ext cx="6227640" cy="50328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fr-FR" sz="1800" spc="-1" strike="noStrike">
                <a:solidFill>
                  <a:srgbClr val="ffffff"/>
                </a:solidFill>
                <a:uFill>
                  <a:solidFill>
                    <a:srgbClr val="ffffff"/>
                  </a:solidFill>
                </a:uFill>
                <a:latin typeface="Calibri"/>
                <a:ea typeface="DejaVu Sans"/>
              </a:rPr>
              <a:t>Pas de photo intime | Gare aux copies d’écran !</a:t>
            </a:r>
            <a:endParaRPr b="0" lang="fr-FR" sz="1800" spc="-1" strike="noStrike">
              <a:solidFill>
                <a:srgbClr val="000000"/>
              </a:solidFill>
              <a:uFill>
                <a:solidFill>
                  <a:srgbClr val="ffffff"/>
                </a:solidFill>
              </a:uFill>
              <a:latin typeface="Arial"/>
            </a:endParaRPr>
          </a:p>
        </p:txBody>
      </p:sp>
      <p:pic>
        <p:nvPicPr>
          <p:cNvPr id="601" name="Picture 2" descr=""/>
          <p:cNvPicPr/>
          <p:nvPr/>
        </p:nvPicPr>
        <p:blipFill>
          <a:blip r:embed="rId1"/>
          <a:stretch/>
        </p:blipFill>
        <p:spPr>
          <a:xfrm>
            <a:off x="0" y="1845000"/>
            <a:ext cx="2778120" cy="1799640"/>
          </a:xfrm>
          <a:prstGeom prst="rect">
            <a:avLst/>
          </a:prstGeom>
          <a:ln w="9360">
            <a:noFill/>
          </a:ln>
        </p:spPr>
      </p:pic>
      <p:sp>
        <p:nvSpPr>
          <p:cNvPr id="602" name="CustomShape 13"/>
          <p:cNvSpPr/>
          <p:nvPr/>
        </p:nvSpPr>
        <p:spPr>
          <a:xfrm>
            <a:off x="3132000" y="2493000"/>
            <a:ext cx="2879640" cy="1732680"/>
          </a:xfrm>
          <a:prstGeom prst="rect">
            <a:avLst/>
          </a:prstGeom>
          <a:noFill/>
          <a:ln>
            <a:noFill/>
          </a:ln>
        </p:spPr>
        <p:style>
          <a:lnRef idx="0"/>
          <a:fillRef idx="0"/>
          <a:effectRef idx="0"/>
          <a:fontRef idx="minor"/>
        </p:style>
        <p:txBody>
          <a:bodyPr lIns="90000" rIns="90000" tIns="45000" bIns="45000"/>
          <a:p>
            <a:pPr marL="216000" indent="-215640">
              <a:lnSpc>
                <a:spcPct val="100000"/>
              </a:lnSpc>
              <a:buClr>
                <a:srgbClr val="000000"/>
              </a:buClr>
              <a:buFont typeface="Arial"/>
              <a:buChar char="•"/>
            </a:pPr>
            <a:r>
              <a:rPr b="1" lang="fr-FR" sz="1200" spc="-1" strike="noStrike">
                <a:solidFill>
                  <a:srgbClr val="000000"/>
                </a:solidFill>
                <a:uFill>
                  <a:solidFill>
                    <a:srgbClr val="ffffff"/>
                  </a:solidFill>
                </a:uFill>
                <a:latin typeface="Calibri"/>
                <a:ea typeface="DejaVu Sans"/>
              </a:rPr>
              <a:t>  </a:t>
            </a:r>
            <a:r>
              <a:rPr b="1" lang="fr-FR" sz="1200" spc="-1" strike="noStrike">
                <a:solidFill>
                  <a:srgbClr val="000000"/>
                </a:solidFill>
                <a:uFill>
                  <a:solidFill>
                    <a:srgbClr val="ffffff"/>
                  </a:solidFill>
                </a:uFill>
                <a:latin typeface="Calibri"/>
                <a:ea typeface="DejaVu Sans"/>
              </a:rPr>
              <a:t>Mot de passe invalide</a:t>
            </a:r>
            <a:endParaRPr b="0" lang="fr-FR" sz="18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1" lang="fr-FR" sz="1200" spc="-1" strike="noStrike">
                <a:solidFill>
                  <a:srgbClr val="000000"/>
                </a:solidFill>
                <a:uFill>
                  <a:solidFill>
                    <a:srgbClr val="ffffff"/>
                  </a:solidFill>
                </a:uFill>
                <a:latin typeface="Calibri"/>
                <a:ea typeface="DejaVu Sans"/>
              </a:rPr>
              <a:t>  </a:t>
            </a:r>
            <a:r>
              <a:rPr b="1" lang="fr-FR" sz="1200" spc="-1" strike="noStrike">
                <a:solidFill>
                  <a:srgbClr val="000000"/>
                </a:solidFill>
                <a:uFill>
                  <a:solidFill>
                    <a:srgbClr val="ffffff"/>
                  </a:solidFill>
                </a:uFill>
                <a:latin typeface="Calibri"/>
                <a:ea typeface="DejaVu Sans"/>
              </a:rPr>
              <a:t>des tweets/posts imprévus</a:t>
            </a:r>
            <a:endParaRPr b="0" lang="fr-FR" sz="18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1" lang="fr-FR" sz="1200" spc="-1" strike="noStrike">
                <a:solidFill>
                  <a:srgbClr val="000000"/>
                </a:solidFill>
                <a:uFill>
                  <a:solidFill>
                    <a:srgbClr val="ffffff"/>
                  </a:solidFill>
                </a:uFill>
                <a:latin typeface="Calibri"/>
                <a:ea typeface="DejaVu Sans"/>
              </a:rPr>
              <a:t>  </a:t>
            </a:r>
            <a:r>
              <a:rPr b="1" lang="fr-FR" sz="1200" spc="-1" strike="noStrike">
                <a:solidFill>
                  <a:srgbClr val="000000"/>
                </a:solidFill>
                <a:uFill>
                  <a:solidFill>
                    <a:srgbClr val="ffffff"/>
                  </a:solidFill>
                </a:uFill>
                <a:latin typeface="Calibri"/>
                <a:ea typeface="DejaVu Sans"/>
              </a:rPr>
              <a:t>des messages privés involontaires</a:t>
            </a:r>
            <a:endParaRPr b="0" lang="fr-FR" sz="18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1" lang="fr-FR" sz="1200" spc="-1" strike="noStrike">
                <a:solidFill>
                  <a:srgbClr val="000000"/>
                </a:solidFill>
                <a:uFill>
                  <a:solidFill>
                    <a:srgbClr val="ffffff"/>
                  </a:solidFill>
                </a:uFill>
                <a:latin typeface="Calibri"/>
                <a:ea typeface="DejaVu Sans"/>
              </a:rPr>
              <a:t>  </a:t>
            </a:r>
            <a:r>
              <a:rPr b="1" lang="fr-FR" sz="1200" spc="-1" strike="noStrike">
                <a:solidFill>
                  <a:srgbClr val="000000"/>
                </a:solidFill>
                <a:uFill>
                  <a:solidFill>
                    <a:srgbClr val="ffffff"/>
                  </a:solidFill>
                </a:uFill>
                <a:latin typeface="Calibri"/>
                <a:ea typeface="DejaVu Sans"/>
              </a:rPr>
              <a:t>des comportements inhabituels ont lieu sur votre compte sans consentement</a:t>
            </a:r>
            <a:endParaRPr b="0" lang="fr-FR" sz="1800" spc="-1" strike="noStrike">
              <a:solidFill>
                <a:srgbClr val="000000"/>
              </a:solidFill>
              <a:uFill>
                <a:solidFill>
                  <a:srgbClr val="ffffff"/>
                </a:solidFill>
              </a:uFill>
              <a:latin typeface="Arial"/>
            </a:endParaRPr>
          </a:p>
          <a:p>
            <a:pPr marL="216000" indent="-215640">
              <a:lnSpc>
                <a:spcPct val="100000"/>
              </a:lnSpc>
              <a:buClr>
                <a:srgbClr val="000000"/>
              </a:buClr>
              <a:buFont typeface="Arial"/>
              <a:buChar char="•"/>
            </a:pPr>
            <a:r>
              <a:rPr b="1" lang="fr-FR" sz="1200" spc="-1" strike="noStrike">
                <a:solidFill>
                  <a:srgbClr val="000000"/>
                </a:solidFill>
                <a:uFill>
                  <a:solidFill>
                    <a:srgbClr val="ffffff"/>
                  </a:solidFill>
                </a:uFill>
                <a:latin typeface="Calibri"/>
                <a:ea typeface="DejaVu Sans"/>
              </a:rPr>
              <a:t>  </a:t>
            </a:r>
            <a:r>
              <a:rPr b="1" lang="fr-FR" sz="1200" spc="-1" strike="noStrike">
                <a:solidFill>
                  <a:srgbClr val="000000"/>
                </a:solidFill>
                <a:uFill>
                  <a:solidFill>
                    <a:srgbClr val="ffffff"/>
                  </a:solidFill>
                </a:uFill>
                <a:latin typeface="Calibri"/>
                <a:ea typeface="DejaVu Sans"/>
              </a:rPr>
              <a:t>une notification de la part du réseau social vous informe que « Vous avez récemment changé l’adresse email associée à votre compte. » </a:t>
            </a:r>
            <a:endParaRPr b="0" lang="fr-FR" sz="1800" spc="-1" strike="noStrike">
              <a:solidFill>
                <a:srgbClr val="000000"/>
              </a:solidFill>
              <a:uFill>
                <a:solidFill>
                  <a:srgbClr val="ffffff"/>
                </a:solidFill>
              </a:uFill>
              <a:latin typeface="Arial"/>
            </a:endParaRPr>
          </a:p>
        </p:txBody>
      </p:sp>
      <p:sp>
        <p:nvSpPr>
          <p:cNvPr id="603" name="CustomShape 14"/>
          <p:cNvSpPr/>
          <p:nvPr/>
        </p:nvSpPr>
        <p:spPr>
          <a:xfrm>
            <a:off x="6300360" y="4367880"/>
            <a:ext cx="3095640" cy="639360"/>
          </a:xfrm>
          <a:prstGeom prst="rect">
            <a:avLst/>
          </a:prstGeom>
          <a:noFill/>
          <a:ln w="9360">
            <a:noFill/>
          </a:ln>
        </p:spPr>
        <p:style>
          <a:lnRef idx="0"/>
          <a:fillRef idx="0"/>
          <a:effectRef idx="0"/>
          <a:fontRef idx="minor"/>
        </p:style>
        <p:txBody>
          <a:bodyPr lIns="90000" rIns="90000" tIns="45000" bIns="45000" anchor="ctr"/>
          <a:p>
            <a:pPr marL="216000" indent="-216000">
              <a:lnSpc>
                <a:spcPct val="100000"/>
              </a:lnSpc>
              <a:buClr>
                <a:srgbClr val="000000"/>
              </a:buClr>
              <a:buFont typeface="Arial"/>
              <a:buChar char="•"/>
            </a:pPr>
            <a:r>
              <a:rPr b="1" lang="fr-FR" sz="1200" spc="-1" strike="noStrike">
                <a:solidFill>
                  <a:srgbClr val="000000"/>
                </a:solidFill>
                <a:uFill>
                  <a:solidFill>
                    <a:srgbClr val="ffffff"/>
                  </a:solidFill>
                </a:uFill>
                <a:latin typeface="Arial"/>
                <a:ea typeface="DejaVu Sans"/>
              </a:rPr>
              <a:t> </a:t>
            </a:r>
            <a:r>
              <a:rPr b="1" lang="fr-FR" sz="1200" spc="-1" strike="noStrike">
                <a:solidFill>
                  <a:srgbClr val="000000"/>
                </a:solidFill>
                <a:uFill>
                  <a:solidFill>
                    <a:srgbClr val="ffffff"/>
                  </a:solidFill>
                </a:uFill>
                <a:latin typeface="Arial"/>
                <a:ea typeface="DejaVu Sans"/>
              </a:rPr>
              <a:t>Signalez le compte piraté</a:t>
            </a:r>
            <a:endParaRPr b="0" lang="fr-FR" sz="1800" spc="-1" strike="noStrike">
              <a:solidFill>
                <a:srgbClr val="000000"/>
              </a:solidFill>
              <a:uFill>
                <a:solidFill>
                  <a:srgbClr val="ffffff"/>
                </a:solidFill>
              </a:uFill>
              <a:latin typeface="Arial"/>
            </a:endParaRPr>
          </a:p>
          <a:p>
            <a:pPr marL="216000" indent="-216000">
              <a:lnSpc>
                <a:spcPct val="100000"/>
              </a:lnSpc>
              <a:buClr>
                <a:srgbClr val="000000"/>
              </a:buClr>
              <a:buFont typeface="Arial"/>
              <a:buChar char="•"/>
            </a:pPr>
            <a:r>
              <a:rPr b="1" lang="fr-FR" sz="1200" spc="-1" strike="noStrike">
                <a:solidFill>
                  <a:srgbClr val="000000"/>
                </a:solidFill>
                <a:uFill>
                  <a:solidFill>
                    <a:srgbClr val="ffffff"/>
                  </a:solidFill>
                </a:uFill>
                <a:latin typeface="Arial"/>
                <a:ea typeface="DejaVu Sans"/>
              </a:rPr>
              <a:t> </a:t>
            </a:r>
            <a:r>
              <a:rPr b="1" lang="fr-FR" sz="1200" spc="-1" strike="noStrike">
                <a:solidFill>
                  <a:srgbClr val="000000"/>
                </a:solidFill>
                <a:uFill>
                  <a:solidFill>
                    <a:srgbClr val="ffffff"/>
                  </a:solidFill>
                </a:uFill>
                <a:latin typeface="Arial"/>
                <a:ea typeface="DejaVu Sans"/>
              </a:rPr>
              <a:t>Réinitialisez votre mot de passe </a:t>
            </a:r>
            <a:endParaRPr b="0" lang="fr-FR" sz="1800" spc="-1" strike="noStrike">
              <a:solidFill>
                <a:srgbClr val="000000"/>
              </a:solidFill>
              <a:uFill>
                <a:solidFill>
                  <a:srgbClr val="ffffff"/>
                </a:solidFill>
              </a:uFill>
              <a:latin typeface="Arial"/>
            </a:endParaRPr>
          </a:p>
          <a:p>
            <a:pPr marL="216000" indent="-216000">
              <a:lnSpc>
                <a:spcPct val="100000"/>
              </a:lnSpc>
              <a:buClr>
                <a:srgbClr val="000000"/>
              </a:buClr>
              <a:buFont typeface="Arial"/>
              <a:buChar char="•"/>
            </a:pPr>
            <a:r>
              <a:rPr b="1" lang="fr-FR" sz="1200" spc="-1" strike="noStrike">
                <a:solidFill>
                  <a:srgbClr val="000000"/>
                </a:solidFill>
                <a:uFill>
                  <a:solidFill>
                    <a:srgbClr val="ffffff"/>
                  </a:solidFill>
                </a:uFill>
                <a:latin typeface="Arial"/>
                <a:ea typeface="DejaVu Sans"/>
              </a:rPr>
              <a:t> </a:t>
            </a:r>
            <a:r>
              <a:rPr b="1" lang="fr-FR" sz="1200" spc="-1" strike="noStrike">
                <a:solidFill>
                  <a:srgbClr val="000000"/>
                </a:solidFill>
                <a:uFill>
                  <a:solidFill>
                    <a:srgbClr val="ffffff"/>
                  </a:solidFill>
                </a:uFill>
                <a:latin typeface="Arial"/>
                <a:ea typeface="DejaVu Sans"/>
              </a:rPr>
              <a:t>Parcourir les rubriques « sécurité »</a:t>
            </a:r>
            <a:endParaRPr b="0" lang="fr-FR" sz="1800" spc="-1" strike="noStrike">
              <a:solidFill>
                <a:srgbClr val="000000"/>
              </a:solidFill>
              <a:uFill>
                <a:solidFill>
                  <a:srgbClr val="ffffff"/>
                </a:solidFill>
              </a:uFill>
              <a:latin typeface="Arial"/>
            </a:endParaRPr>
          </a:p>
        </p:txBody>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CustomShape 1"/>
          <p:cNvSpPr/>
          <p:nvPr/>
        </p:nvSpPr>
        <p:spPr>
          <a:xfrm>
            <a:off x="5082840" y="0"/>
            <a:ext cx="4060440" cy="6359040"/>
          </a:xfrm>
          <a:prstGeom prst="rect">
            <a:avLst/>
          </a:prstGeom>
          <a:solidFill>
            <a:srgbClr val="087aa7"/>
          </a:solidFill>
          <a:ln>
            <a:round/>
          </a:ln>
        </p:spPr>
        <p:style>
          <a:lnRef idx="2">
            <a:schemeClr val="accent1">
              <a:shade val="50000"/>
            </a:schemeClr>
          </a:lnRef>
          <a:fillRef idx="1">
            <a:schemeClr val="accent1"/>
          </a:fillRef>
          <a:effectRef idx="0">
            <a:schemeClr val="accent1"/>
          </a:effectRef>
          <a:fontRef idx="minor"/>
        </p:style>
      </p:sp>
      <p:pic>
        <p:nvPicPr>
          <p:cNvPr id="605" name="Image 4" descr=""/>
          <p:cNvPicPr/>
          <p:nvPr/>
        </p:nvPicPr>
        <p:blipFill>
          <a:blip r:embed="rId1"/>
          <a:stretch/>
        </p:blipFill>
        <p:spPr>
          <a:xfrm>
            <a:off x="-720" y="0"/>
            <a:ext cx="9143280" cy="6857280"/>
          </a:xfrm>
          <a:prstGeom prst="rect">
            <a:avLst/>
          </a:prstGeom>
          <a:ln>
            <a:noFill/>
          </a:ln>
        </p:spPr>
      </p:pic>
      <p:sp>
        <p:nvSpPr>
          <p:cNvPr id="606" name="CustomShape 2"/>
          <p:cNvSpPr/>
          <p:nvPr/>
        </p:nvSpPr>
        <p:spPr>
          <a:xfrm>
            <a:off x="5272200" y="1680480"/>
            <a:ext cx="3393360" cy="2223000"/>
          </a:xfrm>
          <a:prstGeom prst="rect">
            <a:avLst/>
          </a:prstGeom>
          <a:noFill/>
          <a:ln>
            <a:noFill/>
          </a:ln>
        </p:spPr>
        <p:style>
          <a:lnRef idx="0"/>
          <a:fillRef idx="0"/>
          <a:effectRef idx="0"/>
          <a:fontRef idx="minor"/>
        </p:style>
        <p:txBody>
          <a:bodyPr lIns="90000" rIns="90000" tIns="45000" bIns="45000"/>
          <a:p>
            <a:r>
              <a:rPr b="0" lang="fr-FR" sz="2800" spc="-1" strike="noStrike">
                <a:solidFill>
                  <a:srgbClr val="ffed00"/>
                </a:solidFill>
                <a:uFill>
                  <a:solidFill>
                    <a:srgbClr val="ffffff"/>
                  </a:solidFill>
                </a:uFill>
                <a:latin typeface="Arial Black"/>
                <a:ea typeface="DejaVu Sans"/>
              </a:rPr>
              <a:t>ATELIER 4</a:t>
            </a:r>
            <a:endParaRPr b="0" lang="fr-FR" sz="1800" spc="-1" strike="noStrike">
              <a:solidFill>
                <a:srgbClr val="000000"/>
              </a:solidFill>
              <a:uFill>
                <a:solidFill>
                  <a:srgbClr val="ffffff"/>
                </a:solidFill>
              </a:uFill>
              <a:latin typeface="Arial"/>
            </a:endParaRPr>
          </a:p>
          <a:p>
            <a:pPr>
              <a:lnSpc>
                <a:spcPct val="100000"/>
              </a:lnSpc>
            </a:pPr>
            <a:r>
              <a:rPr b="0" lang="fr-FR" sz="2800" spc="-1" strike="noStrike">
                <a:solidFill>
                  <a:srgbClr val="ffffff"/>
                </a:solidFill>
                <a:uFill>
                  <a:solidFill>
                    <a:srgbClr val="ffffff"/>
                  </a:solidFill>
                </a:uFill>
                <a:latin typeface="Arial Black"/>
                <a:ea typeface="DejaVu Sans"/>
              </a:rPr>
              <a:t>Les réflexes pour gérer une situation de crise</a:t>
            </a:r>
            <a:endParaRPr b="0" lang="fr-FR" sz="1800" spc="-1" strike="noStrike">
              <a:solidFill>
                <a:srgbClr val="000000"/>
              </a:solidFill>
              <a:uFill>
                <a:solidFill>
                  <a:srgbClr val="ffffff"/>
                </a:solidFill>
              </a:uFill>
              <a:latin typeface="Arial"/>
            </a:endParaRPr>
          </a:p>
        </p:txBody>
      </p:sp>
      <p:sp>
        <p:nvSpPr>
          <p:cNvPr id="607" name="CustomShape 3"/>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26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pic>
        <p:nvPicPr>
          <p:cNvPr id="608" name="Picture 1" descr=""/>
          <p:cNvPicPr/>
          <p:nvPr/>
        </p:nvPicPr>
        <p:blipFill>
          <a:blip r:embed="rId2"/>
          <a:stretch/>
        </p:blipFill>
        <p:spPr>
          <a:xfrm>
            <a:off x="107640" y="1556640"/>
            <a:ext cx="4917960" cy="3671640"/>
          </a:xfrm>
          <a:prstGeom prst="rect">
            <a:avLst/>
          </a:prstGeom>
          <a:ln w="9360">
            <a:noFill/>
          </a:ln>
        </p:spPr>
      </p:pic>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CustomShape 1"/>
          <p:cNvSpPr/>
          <p:nvPr/>
        </p:nvSpPr>
        <p:spPr>
          <a:xfrm>
            <a:off x="179640" y="324360"/>
            <a:ext cx="9648360" cy="575280"/>
          </a:xfrm>
          <a:prstGeom prst="rect">
            <a:avLst/>
          </a:prstGeom>
          <a:noFill/>
          <a:ln>
            <a:noFill/>
          </a:ln>
        </p:spPr>
        <p:style>
          <a:lnRef idx="0"/>
          <a:fillRef idx="0"/>
          <a:effectRef idx="0"/>
          <a:fontRef idx="minor"/>
        </p:style>
        <p:txBody>
          <a:bodyPr lIns="90000" rIns="90000" tIns="45000" bIns="45000" anchor="ctr"/>
          <a:p>
            <a:r>
              <a:rPr b="1" lang="fr-FR" sz="2800" spc="-1" strike="noStrike">
                <a:solidFill>
                  <a:srgbClr val="c00000"/>
                </a:solidFill>
                <a:uFill>
                  <a:solidFill>
                    <a:srgbClr val="ffffff"/>
                  </a:solidFill>
                </a:uFill>
                <a:latin typeface="Arial"/>
              </a:rPr>
              <a:t>MENER L’ATELIER /</a:t>
            </a:r>
            <a:endParaRPr b="0" lang="fr-FR" sz="1800" spc="-1" strike="noStrike">
              <a:solidFill>
                <a:srgbClr val="000000"/>
              </a:solidFill>
              <a:uFill>
                <a:solidFill>
                  <a:srgbClr val="ffffff"/>
                </a:solidFill>
              </a:uFill>
              <a:latin typeface="Arial"/>
            </a:endParaRPr>
          </a:p>
          <a:p>
            <a:pPr>
              <a:lnSpc>
                <a:spcPct val="100000"/>
              </a:lnSpc>
            </a:pPr>
            <a:r>
              <a:rPr b="1" lang="fr-FR" sz="2800" spc="-1" strike="noStrike">
                <a:solidFill>
                  <a:srgbClr val="c00000"/>
                </a:solidFill>
                <a:uFill>
                  <a:solidFill>
                    <a:srgbClr val="ffffff"/>
                  </a:solidFill>
                </a:uFill>
                <a:latin typeface="Arial"/>
              </a:rPr>
              <a:t>«  Bien réagir à une attaque en ligne »</a:t>
            </a:r>
            <a:endParaRPr b="0" lang="fr-FR" sz="1800" spc="-1" strike="noStrike">
              <a:solidFill>
                <a:srgbClr val="000000"/>
              </a:solidFill>
              <a:uFill>
                <a:solidFill>
                  <a:srgbClr val="ffffff"/>
                </a:solidFill>
              </a:uFill>
              <a:latin typeface="Arial"/>
            </a:endParaRPr>
          </a:p>
        </p:txBody>
      </p:sp>
      <p:sp>
        <p:nvSpPr>
          <p:cNvPr id="610" name="CustomShape 2"/>
          <p:cNvSpPr/>
          <p:nvPr/>
        </p:nvSpPr>
        <p:spPr>
          <a:xfrm>
            <a:off x="1331640" y="6454440"/>
            <a:ext cx="5256000" cy="31212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fr-FR" sz="1000" spc="-1" strike="noStrike" cap="all">
                <a:solidFill>
                  <a:srgbClr val="9e9e9e"/>
                </a:solidFill>
                <a:uFill>
                  <a:solidFill>
                    <a:srgbClr val="ffffff"/>
                  </a:solidFill>
                </a:uFill>
                <a:latin typeface="Arial"/>
              </a:rPr>
              <a:t>titre de la presentation</a:t>
            </a:r>
            <a:endParaRPr b="0" lang="fr-FR" sz="1800" spc="-1" strike="noStrike">
              <a:solidFill>
                <a:srgbClr val="000000"/>
              </a:solidFill>
              <a:uFill>
                <a:solidFill>
                  <a:srgbClr val="ffffff"/>
                </a:solidFill>
              </a:uFill>
              <a:latin typeface="Arial"/>
            </a:endParaRPr>
          </a:p>
        </p:txBody>
      </p:sp>
      <p:sp>
        <p:nvSpPr>
          <p:cNvPr id="611" name="CustomShape 3"/>
          <p:cNvSpPr/>
          <p:nvPr/>
        </p:nvSpPr>
        <p:spPr>
          <a:xfrm>
            <a:off x="395640" y="6479280"/>
            <a:ext cx="791280" cy="287280"/>
          </a:xfrm>
          <a:prstGeom prst="rect">
            <a:avLst/>
          </a:prstGeom>
          <a:noFill/>
          <a:ln>
            <a:noFill/>
          </a:ln>
        </p:spPr>
        <p:style>
          <a:lnRef idx="0"/>
          <a:fillRef idx="0"/>
          <a:effectRef idx="0"/>
          <a:fontRef idx="minor"/>
        </p:style>
        <p:txBody>
          <a:bodyPr lIns="90000" rIns="90000" tIns="45000" bIns="45000" anchor="ctr"/>
          <a:p>
            <a:pPr algn="r">
              <a:lnSpc>
                <a:spcPct val="100000"/>
              </a:lnSpc>
            </a:pPr>
            <a:fld id="{F3A0A118-AFE7-476E-9B8A-C2F68531A131}" type="slidenum">
              <a:rPr b="1" lang="fr-FR" sz="1000" spc="-1" strike="noStrike">
                <a:solidFill>
                  <a:srgbClr val="8b96bc"/>
                </a:solidFill>
                <a:uFill>
                  <a:solidFill>
                    <a:srgbClr val="ffffff"/>
                  </a:solidFill>
                </a:uFill>
                <a:latin typeface="Arial"/>
              </a:rPr>
              <a:t>&lt;numéro&gt;</a:t>
            </a:fld>
            <a:endParaRPr b="0" lang="fr-FR" sz="1800" spc="-1" strike="noStrike">
              <a:solidFill>
                <a:srgbClr val="000000"/>
              </a:solidFill>
              <a:uFill>
                <a:solidFill>
                  <a:srgbClr val="ffffff"/>
                </a:solidFill>
              </a:uFill>
              <a:latin typeface="Arial"/>
            </a:endParaRPr>
          </a:p>
        </p:txBody>
      </p:sp>
      <p:sp>
        <p:nvSpPr>
          <p:cNvPr id="612" name="CustomShape 4"/>
          <p:cNvSpPr/>
          <p:nvPr/>
        </p:nvSpPr>
        <p:spPr>
          <a:xfrm>
            <a:off x="5148000" y="1293120"/>
            <a:ext cx="2951640" cy="622800"/>
          </a:xfrm>
          <a:prstGeom prst="rect">
            <a:avLst/>
          </a:prstGeom>
          <a:noFill/>
          <a:ln>
            <a:noFill/>
          </a:ln>
        </p:spPr>
        <p:style>
          <a:lnRef idx="0"/>
          <a:fillRef idx="0"/>
          <a:effectRef idx="0"/>
          <a:fontRef idx="minor"/>
        </p:style>
        <p:txBody>
          <a:bodyPr lIns="90000" rIns="90000" tIns="45000" bIns="45000"/>
          <a:p>
            <a:pPr>
              <a:lnSpc>
                <a:spcPct val="100000"/>
              </a:lnSpc>
              <a:spcBef>
                <a:spcPts val="210"/>
              </a:spcBef>
              <a:spcAft>
                <a:spcPts val="201"/>
              </a:spcAft>
            </a:pPr>
            <a:endParaRPr b="0" lang="fr-FR" sz="1800" spc="-1" strike="noStrike">
              <a:solidFill>
                <a:srgbClr val="000000"/>
              </a:solidFill>
              <a:uFill>
                <a:solidFill>
                  <a:srgbClr val="ffffff"/>
                </a:solidFill>
              </a:uFill>
              <a:latin typeface="Arial"/>
            </a:endParaRPr>
          </a:p>
          <a:p>
            <a:pPr lvl="1" marL="432000" indent="216000">
              <a:lnSpc>
                <a:spcPct val="100000"/>
              </a:lnSpc>
              <a:spcBef>
                <a:spcPts val="241"/>
              </a:spcBef>
              <a:spcAft>
                <a:spcPts val="201"/>
              </a:spcAft>
              <a:buClr>
                <a:srgbClr val="ff8400"/>
              </a:buClr>
              <a:buFont typeface="Wingdings" charset="2"/>
              <a:buChar char=""/>
            </a:pPr>
            <a:r>
              <a:rPr b="1" lang="fr-FR" sz="1200" spc="-1" strike="noStrike">
                <a:solidFill>
                  <a:srgbClr val="000000"/>
                </a:solidFill>
                <a:uFill>
                  <a:solidFill>
                    <a:srgbClr val="ffffff"/>
                  </a:solidFill>
                </a:uFill>
                <a:latin typeface="Arial"/>
                <a:ea typeface="DejaVu Sans"/>
              </a:rPr>
              <a:t>Durée : 1 h (modulable)</a:t>
            </a:r>
            <a:endParaRPr b="0" lang="fr-FR" sz="1800" spc="-1" strike="noStrike">
              <a:solidFill>
                <a:srgbClr val="000000"/>
              </a:solidFill>
              <a:uFill>
                <a:solidFill>
                  <a:srgbClr val="ffffff"/>
                </a:solidFill>
              </a:uFill>
              <a:latin typeface="Arial"/>
            </a:endParaRPr>
          </a:p>
          <a:p>
            <a:pPr>
              <a:lnSpc>
                <a:spcPct val="100000"/>
              </a:lnSpc>
              <a:spcBef>
                <a:spcPts val="241"/>
              </a:spcBef>
              <a:spcAft>
                <a:spcPts val="201"/>
              </a:spcAft>
            </a:pPr>
            <a:endParaRPr b="0" lang="fr-FR" sz="1800" spc="-1" strike="noStrike">
              <a:solidFill>
                <a:srgbClr val="000000"/>
              </a:solidFill>
              <a:uFill>
                <a:solidFill>
                  <a:srgbClr val="ffffff"/>
                </a:solidFill>
              </a:uFill>
              <a:latin typeface="Arial"/>
            </a:endParaRPr>
          </a:p>
          <a:p>
            <a:pPr lvl="1" marL="432000" indent="216000">
              <a:lnSpc>
                <a:spcPct val="100000"/>
              </a:lnSpc>
              <a:spcBef>
                <a:spcPts val="241"/>
              </a:spcBef>
              <a:spcAft>
                <a:spcPts val="201"/>
              </a:spcAft>
              <a:buClr>
                <a:srgbClr val="ff8400"/>
              </a:buClr>
              <a:buFont typeface="Wingdings" charset="2"/>
              <a:buChar char=""/>
            </a:pPr>
            <a:r>
              <a:rPr b="1" lang="fr-FR" sz="1200" spc="-1" strike="noStrike">
                <a:solidFill>
                  <a:srgbClr val="000000"/>
                </a:solidFill>
                <a:uFill>
                  <a:solidFill>
                    <a:srgbClr val="ffffff"/>
                  </a:solidFill>
                </a:uFill>
                <a:latin typeface="Arial"/>
                <a:ea typeface="DejaVu Sans"/>
              </a:rPr>
              <a:t>Organisation de l’atelier</a:t>
            </a:r>
            <a:endParaRPr b="0" lang="fr-FR" sz="1800" spc="-1" strike="noStrike">
              <a:solidFill>
                <a:srgbClr val="000000"/>
              </a:solidFill>
              <a:uFill>
                <a:solidFill>
                  <a:srgbClr val="ffffff"/>
                </a:solidFill>
              </a:uFill>
              <a:latin typeface="Arial"/>
            </a:endParaRPr>
          </a:p>
          <a:p>
            <a:pPr>
              <a:lnSpc>
                <a:spcPct val="100000"/>
              </a:lnSpc>
              <a:spcBef>
                <a:spcPts val="241"/>
              </a:spcBef>
              <a:spcAft>
                <a:spcPts val="201"/>
              </a:spcAft>
            </a:pPr>
            <a:endParaRPr b="0" lang="fr-FR" sz="1800" spc="-1" strike="noStrike">
              <a:solidFill>
                <a:srgbClr val="000000"/>
              </a:solidFill>
              <a:uFill>
                <a:solidFill>
                  <a:srgbClr val="ffffff"/>
                </a:solidFill>
              </a:uFill>
              <a:latin typeface="Arial"/>
            </a:endParaRPr>
          </a:p>
        </p:txBody>
      </p:sp>
      <p:sp>
        <p:nvSpPr>
          <p:cNvPr id="613" name="CustomShape 5"/>
          <p:cNvSpPr/>
          <p:nvPr/>
        </p:nvSpPr>
        <p:spPr>
          <a:xfrm>
            <a:off x="5148000" y="4389480"/>
            <a:ext cx="4391640" cy="622800"/>
          </a:xfrm>
          <a:prstGeom prst="rect">
            <a:avLst/>
          </a:prstGeom>
          <a:noFill/>
          <a:ln>
            <a:noFill/>
          </a:ln>
        </p:spPr>
        <p:style>
          <a:lnRef idx="0"/>
          <a:fillRef idx="0"/>
          <a:effectRef idx="0"/>
          <a:fontRef idx="minor"/>
        </p:style>
        <p:txBody>
          <a:bodyPr lIns="90000" rIns="90000" tIns="45000" bIns="45000"/>
          <a:p>
            <a:pPr>
              <a:lnSpc>
                <a:spcPct val="100000"/>
              </a:lnSpc>
              <a:spcBef>
                <a:spcPts val="210"/>
              </a:spcBef>
              <a:spcAft>
                <a:spcPts val="201"/>
              </a:spcAft>
            </a:pPr>
            <a:endParaRPr b="0" lang="fr-FR" sz="1800" spc="-1" strike="noStrike">
              <a:solidFill>
                <a:srgbClr val="000000"/>
              </a:solidFill>
              <a:uFill>
                <a:solidFill>
                  <a:srgbClr val="ffffff"/>
                </a:solidFill>
              </a:uFill>
              <a:latin typeface="Arial"/>
            </a:endParaRPr>
          </a:p>
          <a:p>
            <a:pPr lvl="1" marL="432000" indent="216000">
              <a:lnSpc>
                <a:spcPct val="100000"/>
              </a:lnSpc>
              <a:spcBef>
                <a:spcPts val="241"/>
              </a:spcBef>
              <a:spcAft>
                <a:spcPts val="201"/>
              </a:spcAft>
              <a:buClr>
                <a:srgbClr val="ff8400"/>
              </a:buClr>
              <a:buFont typeface="Wingdings" charset="2"/>
              <a:buChar char=""/>
            </a:pPr>
            <a:r>
              <a:rPr b="1" lang="fr-FR" sz="1200" spc="-1" strike="noStrike">
                <a:solidFill>
                  <a:srgbClr val="000000"/>
                </a:solidFill>
                <a:uFill>
                  <a:solidFill>
                    <a:srgbClr val="ffffff"/>
                  </a:solidFill>
                </a:uFill>
                <a:latin typeface="Arial"/>
                <a:ea typeface="DejaVu Sans"/>
              </a:rPr>
              <a:t>Conclusions de l’atelier : « Les bons réflexes »…</a:t>
            </a:r>
            <a:endParaRPr b="0" lang="fr-FR" sz="1800" spc="-1" strike="noStrike">
              <a:solidFill>
                <a:srgbClr val="000000"/>
              </a:solidFill>
              <a:uFill>
                <a:solidFill>
                  <a:srgbClr val="ffffff"/>
                </a:solidFill>
              </a:uFill>
              <a:latin typeface="Arial"/>
            </a:endParaRPr>
          </a:p>
          <a:p>
            <a:pPr>
              <a:lnSpc>
                <a:spcPct val="100000"/>
              </a:lnSpc>
            </a:pPr>
            <a:r>
              <a:rPr b="0" lang="fr-FR" sz="1200" spc="-1" strike="noStrike">
                <a:solidFill>
                  <a:srgbClr val="000000"/>
                </a:solidFill>
                <a:uFill>
                  <a:solidFill>
                    <a:srgbClr val="ffffff"/>
                  </a:solidFill>
                </a:uFill>
                <a:latin typeface="Calibri"/>
                <a:ea typeface="DejaVu Sans"/>
              </a:rPr>
              <a:t>Slide 4.1  Insulte de supporters </a:t>
            </a:r>
            <a:endParaRPr b="0" lang="fr-FR" sz="1800" spc="-1" strike="noStrike">
              <a:solidFill>
                <a:srgbClr val="000000"/>
              </a:solidFill>
              <a:uFill>
                <a:solidFill>
                  <a:srgbClr val="ffffff"/>
                </a:solidFill>
              </a:uFill>
              <a:latin typeface="Arial"/>
            </a:endParaRPr>
          </a:p>
          <a:p>
            <a:pPr>
              <a:lnSpc>
                <a:spcPct val="100000"/>
              </a:lnSpc>
            </a:pPr>
            <a:r>
              <a:rPr b="0" lang="fr-FR" sz="1200" spc="-1" strike="noStrike">
                <a:solidFill>
                  <a:srgbClr val="000000"/>
                </a:solidFill>
                <a:uFill>
                  <a:solidFill>
                    <a:srgbClr val="ffffff"/>
                  </a:solidFill>
                </a:uFill>
                <a:latin typeface="Calibri"/>
                <a:ea typeface="DejaVu Sans"/>
              </a:rPr>
              <a:t>Slide 4.2 Photos dégradantes en ligne </a:t>
            </a:r>
            <a:endParaRPr b="0" lang="fr-FR" sz="1800" spc="-1" strike="noStrike">
              <a:solidFill>
                <a:srgbClr val="000000"/>
              </a:solidFill>
              <a:uFill>
                <a:solidFill>
                  <a:srgbClr val="ffffff"/>
                </a:solidFill>
              </a:uFill>
              <a:latin typeface="Arial"/>
            </a:endParaRPr>
          </a:p>
          <a:p>
            <a:pPr>
              <a:lnSpc>
                <a:spcPct val="100000"/>
              </a:lnSpc>
            </a:pPr>
            <a:r>
              <a:rPr b="0" lang="fr-FR" sz="1200" spc="-1" strike="noStrike">
                <a:solidFill>
                  <a:srgbClr val="000000"/>
                </a:solidFill>
                <a:uFill>
                  <a:solidFill>
                    <a:srgbClr val="ffffff"/>
                  </a:solidFill>
                </a:uFill>
                <a:latin typeface="Calibri"/>
                <a:ea typeface="DejaVu Sans"/>
              </a:rPr>
              <a:t>Slide 4.3  Piratage de compte </a:t>
            </a:r>
            <a:endParaRPr b="0" lang="fr-FR" sz="1800" spc="-1" strike="noStrike">
              <a:solidFill>
                <a:srgbClr val="000000"/>
              </a:solidFill>
              <a:uFill>
                <a:solidFill>
                  <a:srgbClr val="ffffff"/>
                </a:solidFill>
              </a:uFill>
              <a:latin typeface="Arial"/>
            </a:endParaRPr>
          </a:p>
          <a:p>
            <a:pPr>
              <a:lnSpc>
                <a:spcPct val="100000"/>
              </a:lnSpc>
            </a:pPr>
            <a:r>
              <a:rPr b="0" lang="fr-FR" sz="1200" spc="-1" strike="noStrike">
                <a:solidFill>
                  <a:srgbClr val="000000"/>
                </a:solidFill>
                <a:uFill>
                  <a:solidFill>
                    <a:srgbClr val="ffffff"/>
                  </a:solidFill>
                </a:uFill>
                <a:latin typeface="Calibri"/>
                <a:ea typeface="DejaVu Sans"/>
              </a:rPr>
              <a:t>Slide 4.4  Cyber-harcèlement </a:t>
            </a:r>
            <a:endParaRPr b="0" lang="fr-FR" sz="1800" spc="-1" strike="noStrike">
              <a:solidFill>
                <a:srgbClr val="000000"/>
              </a:solidFill>
              <a:uFill>
                <a:solidFill>
                  <a:srgbClr val="ffffff"/>
                </a:solidFill>
              </a:uFill>
              <a:latin typeface="Arial"/>
            </a:endParaRPr>
          </a:p>
        </p:txBody>
      </p:sp>
      <p:sp>
        <p:nvSpPr>
          <p:cNvPr id="614" name="CustomShape 6"/>
          <p:cNvSpPr/>
          <p:nvPr/>
        </p:nvSpPr>
        <p:spPr>
          <a:xfrm>
            <a:off x="5796000" y="26118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15" name="CustomShape 7"/>
          <p:cNvSpPr/>
          <p:nvPr/>
        </p:nvSpPr>
        <p:spPr>
          <a:xfrm>
            <a:off x="5948640" y="276408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16" name="CustomShape 8"/>
          <p:cNvSpPr/>
          <p:nvPr/>
        </p:nvSpPr>
        <p:spPr>
          <a:xfrm>
            <a:off x="6100920" y="291672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17" name="CustomShape 9"/>
          <p:cNvSpPr/>
          <p:nvPr/>
        </p:nvSpPr>
        <p:spPr>
          <a:xfrm>
            <a:off x="6253200" y="30690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18" name="CustomShape 10"/>
          <p:cNvSpPr/>
          <p:nvPr/>
        </p:nvSpPr>
        <p:spPr>
          <a:xfrm>
            <a:off x="6228360" y="25866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19" name="CustomShape 11"/>
          <p:cNvSpPr/>
          <p:nvPr/>
        </p:nvSpPr>
        <p:spPr>
          <a:xfrm>
            <a:off x="6380640" y="273888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20" name="CustomShape 12"/>
          <p:cNvSpPr/>
          <p:nvPr/>
        </p:nvSpPr>
        <p:spPr>
          <a:xfrm>
            <a:off x="6532920" y="289152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21" name="CustomShape 13"/>
          <p:cNvSpPr/>
          <p:nvPr/>
        </p:nvSpPr>
        <p:spPr>
          <a:xfrm>
            <a:off x="6685560" y="30438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22" name="CustomShape 14"/>
          <p:cNvSpPr/>
          <p:nvPr/>
        </p:nvSpPr>
        <p:spPr>
          <a:xfrm>
            <a:off x="6732360" y="25866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23" name="CustomShape 15"/>
          <p:cNvSpPr/>
          <p:nvPr/>
        </p:nvSpPr>
        <p:spPr>
          <a:xfrm>
            <a:off x="6884640" y="273888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24" name="CustomShape 16"/>
          <p:cNvSpPr/>
          <p:nvPr/>
        </p:nvSpPr>
        <p:spPr>
          <a:xfrm>
            <a:off x="7036920" y="289152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25" name="CustomShape 17"/>
          <p:cNvSpPr/>
          <p:nvPr/>
        </p:nvSpPr>
        <p:spPr>
          <a:xfrm>
            <a:off x="7189560" y="30438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26" name="CustomShape 18"/>
          <p:cNvSpPr/>
          <p:nvPr/>
        </p:nvSpPr>
        <p:spPr>
          <a:xfrm>
            <a:off x="5292000" y="26118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27" name="CustomShape 19"/>
          <p:cNvSpPr/>
          <p:nvPr/>
        </p:nvSpPr>
        <p:spPr>
          <a:xfrm>
            <a:off x="5444640" y="276408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28" name="CustomShape 20"/>
          <p:cNvSpPr/>
          <p:nvPr/>
        </p:nvSpPr>
        <p:spPr>
          <a:xfrm>
            <a:off x="5596920" y="291672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29" name="CustomShape 21"/>
          <p:cNvSpPr/>
          <p:nvPr/>
        </p:nvSpPr>
        <p:spPr>
          <a:xfrm>
            <a:off x="5749200" y="306900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30" name="CustomShape 22"/>
          <p:cNvSpPr/>
          <p:nvPr/>
        </p:nvSpPr>
        <p:spPr>
          <a:xfrm>
            <a:off x="7452360" y="2611800"/>
            <a:ext cx="359280" cy="359280"/>
          </a:xfrm>
          <a:prstGeom prst="ellipse">
            <a:avLst/>
          </a:prstGeom>
          <a:ln>
            <a:solidFill>
              <a:srgbClr val="be4b48"/>
            </a:solidFill>
            <a:round/>
          </a:ln>
          <a:effectLst>
            <a:outerShdw blurRad="40000" dir="5400000" dist="23000" rotWithShape="0">
              <a:srgbClr val="000000">
                <a:alpha val="35000"/>
              </a:srgbClr>
            </a:outerShdw>
          </a:effectLst>
        </p:spPr>
        <p:style>
          <a:lnRef idx="1">
            <a:schemeClr val="accent2"/>
          </a:lnRef>
          <a:fillRef idx="3">
            <a:schemeClr val="accent2"/>
          </a:fillRef>
          <a:effectRef idx="2">
            <a:schemeClr val="accent2"/>
          </a:effectRef>
          <a:fontRef idx="minor"/>
        </p:style>
      </p:sp>
      <p:graphicFrame>
        <p:nvGraphicFramePr>
          <p:cNvPr id="631" name="Table 23"/>
          <p:cNvGraphicFramePr/>
          <p:nvPr/>
        </p:nvGraphicFramePr>
        <p:xfrm>
          <a:off x="251640" y="1556640"/>
          <a:ext cx="4032000" cy="4224600"/>
        </p:xfrm>
        <a:graphic>
          <a:graphicData uri="http://schemas.openxmlformats.org/drawingml/2006/table">
            <a:tbl>
              <a:tblPr/>
              <a:tblGrid>
                <a:gridCol w="1040040"/>
                <a:gridCol w="2992320"/>
              </a:tblGrid>
              <a:tr h="422280">
                <a:tc>
                  <a:txBody>
                    <a:bodyPr lIns="68400" rIns="68400"/>
                    <a:p>
                      <a:pPr>
                        <a:lnSpc>
                          <a:spcPct val="115000"/>
                        </a:lnSpc>
                      </a:pPr>
                      <a:r>
                        <a:rPr b="0" lang="fr-FR" sz="1100" spc="-1" strike="noStrike">
                          <a:solidFill>
                            <a:srgbClr val="000000"/>
                          </a:solidFill>
                          <a:uFill>
                            <a:solidFill>
                              <a:srgbClr val="ffffff"/>
                            </a:solidFill>
                          </a:uFill>
                          <a:latin typeface="Calibri"/>
                          <a:ea typeface="Calibri"/>
                        </a:rPr>
                        <a:t>Intitulé</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p>
                      <a:pPr>
                        <a:lnSpc>
                          <a:spcPct val="115000"/>
                        </a:lnSpc>
                      </a:pPr>
                      <a:r>
                        <a:rPr b="1" lang="fr-FR" sz="1100" spc="-1" strike="noStrike">
                          <a:solidFill>
                            <a:srgbClr val="000000"/>
                          </a:solidFill>
                          <a:uFill>
                            <a:solidFill>
                              <a:srgbClr val="ffffff"/>
                            </a:solidFill>
                          </a:uFill>
                          <a:latin typeface="Calibri"/>
                          <a:ea typeface="Calibri"/>
                        </a:rPr>
                        <a:t>Les réflexes pour gérer une situation de crise sur le web</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633600">
                <a:tc>
                  <a:txBody>
                    <a:bodyPr lIns="68400" rIns="68400"/>
                    <a:p>
                      <a:pPr>
                        <a:lnSpc>
                          <a:spcPct val="115000"/>
                        </a:lnSpc>
                      </a:pPr>
                      <a:r>
                        <a:rPr b="0" lang="fr-FR" sz="1100" spc="-1" strike="noStrike">
                          <a:solidFill>
                            <a:srgbClr val="000000"/>
                          </a:solidFill>
                          <a:uFill>
                            <a:solidFill>
                              <a:srgbClr val="ffffff"/>
                            </a:solidFill>
                          </a:uFill>
                          <a:latin typeface="Calibri"/>
                          <a:ea typeface="Calibri"/>
                        </a:rPr>
                        <a:t>Objectif</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p>
                      <a:pPr>
                        <a:lnSpc>
                          <a:spcPct val="115000"/>
                        </a:lnSpc>
                      </a:pPr>
                      <a:r>
                        <a:rPr b="0" lang="fr-FR" sz="1100" spc="-1" strike="noStrike">
                          <a:solidFill>
                            <a:srgbClr val="000000"/>
                          </a:solidFill>
                          <a:uFill>
                            <a:solidFill>
                              <a:srgbClr val="ffffff"/>
                            </a:solidFill>
                          </a:uFill>
                          <a:latin typeface="Calibri"/>
                          <a:ea typeface="Calibri"/>
                        </a:rPr>
                        <a:t>Donner les moyens aux plus jeunes de bien gérer un problème de vie privée qui se pose sur le web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844920">
                <a:tc>
                  <a:txBody>
                    <a:bodyPr lIns="68400" rIns="68400"/>
                    <a:p>
                      <a:pPr>
                        <a:lnSpc>
                          <a:spcPct val="115000"/>
                        </a:lnSpc>
                      </a:pPr>
                      <a:r>
                        <a:rPr b="0" lang="fr-FR" sz="1100" spc="-1" strike="noStrike">
                          <a:solidFill>
                            <a:srgbClr val="000000"/>
                          </a:solidFill>
                          <a:uFill>
                            <a:solidFill>
                              <a:srgbClr val="ffffff"/>
                            </a:solidFill>
                          </a:uFill>
                          <a:latin typeface="Calibri"/>
                          <a:ea typeface="Calibri"/>
                        </a:rPr>
                        <a:t>Forme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p>
                      <a:pPr>
                        <a:lnSpc>
                          <a:spcPct val="115000"/>
                        </a:lnSpc>
                      </a:pPr>
                      <a:r>
                        <a:rPr b="0" lang="fr-FR" sz="1100" spc="-1" strike="noStrike">
                          <a:solidFill>
                            <a:srgbClr val="000000"/>
                          </a:solidFill>
                          <a:uFill>
                            <a:solidFill>
                              <a:srgbClr val="ffffff"/>
                            </a:solidFill>
                          </a:uFill>
                          <a:latin typeface="Calibri"/>
                          <a:ea typeface="Calibri"/>
                        </a:rPr>
                        <a:t>14 personnes. 2h. Exposé de l’animateur sur les différentes procédures à suivre concernant 4 situations pratiques. 30 minutes d’analyse par situation.</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633600">
                <a:tc>
                  <a:txBody>
                    <a:bodyPr lIns="68400" rIns="68400"/>
                    <a:p>
                      <a:pPr>
                        <a:lnSpc>
                          <a:spcPct val="115000"/>
                        </a:lnSpc>
                      </a:pPr>
                      <a:r>
                        <a:rPr b="0" lang="fr-FR" sz="1100" spc="-1" strike="noStrike">
                          <a:solidFill>
                            <a:srgbClr val="000000"/>
                          </a:solidFill>
                          <a:uFill>
                            <a:solidFill>
                              <a:srgbClr val="ffffff"/>
                            </a:solidFill>
                          </a:uFill>
                          <a:latin typeface="Calibri"/>
                          <a:ea typeface="Calibri"/>
                        </a:rPr>
                        <a:t>Rôle de l’animateur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p>
                      <a:pPr>
                        <a:lnSpc>
                          <a:spcPct val="115000"/>
                        </a:lnSpc>
                      </a:pPr>
                      <a:r>
                        <a:rPr b="0" lang="fr-FR" sz="1100" spc="-1" strike="noStrike">
                          <a:solidFill>
                            <a:srgbClr val="000000"/>
                          </a:solidFill>
                          <a:uFill>
                            <a:solidFill>
                              <a:srgbClr val="ffffff"/>
                            </a:solidFill>
                          </a:uFill>
                          <a:latin typeface="Calibri"/>
                          <a:ea typeface="Calibri"/>
                        </a:rPr>
                        <a:t>Enumération de 4 problèmes de vie privée. Echange puis information sur la procédure à suivre pour chacun de ces 4 problèmes.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844920">
                <a:tc>
                  <a:txBody>
                    <a:bodyPr lIns="68400" rIns="68400"/>
                    <a:p>
                      <a:pPr>
                        <a:lnSpc>
                          <a:spcPct val="115000"/>
                        </a:lnSpc>
                      </a:pPr>
                      <a:r>
                        <a:rPr b="0" lang="fr-FR" sz="1100" spc="-1" strike="noStrike">
                          <a:solidFill>
                            <a:srgbClr val="000000"/>
                          </a:solidFill>
                          <a:uFill>
                            <a:solidFill>
                              <a:srgbClr val="ffffff"/>
                            </a:solidFill>
                          </a:uFill>
                          <a:latin typeface="Calibri"/>
                          <a:ea typeface="Calibri"/>
                        </a:rPr>
                        <a:t>Questions posées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p>
                      <a:pPr>
                        <a:lnSpc>
                          <a:spcPct val="115000"/>
                        </a:lnSpc>
                      </a:pPr>
                      <a:r>
                        <a:rPr b="0" lang="fr-FR" sz="1100" spc="-1" strike="noStrike">
                          <a:solidFill>
                            <a:srgbClr val="000000"/>
                          </a:solidFill>
                          <a:uFill>
                            <a:solidFill>
                              <a:srgbClr val="ffffff"/>
                            </a:solidFill>
                          </a:uFill>
                          <a:latin typeface="Calibri"/>
                          <a:ea typeface="Calibri"/>
                        </a:rPr>
                        <a:t>Comment réagiriez-vous à chaud ? Quelle est la vraie réaction à avoir ?  Dois-je en parler à mes proches ? Quelle procédure dois-je suivre ? Quelle institution/association contacter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845640">
                <a:tc>
                  <a:txBody>
                    <a:bodyPr lIns="68400" rIns="68400"/>
                    <a:p>
                      <a:pPr>
                        <a:lnSpc>
                          <a:spcPct val="115000"/>
                        </a:lnSpc>
                      </a:pPr>
                      <a:r>
                        <a:rPr b="0" lang="fr-FR" sz="1100" spc="-1" strike="noStrike">
                          <a:solidFill>
                            <a:srgbClr val="000000"/>
                          </a:solidFill>
                          <a:uFill>
                            <a:solidFill>
                              <a:srgbClr val="ffffff"/>
                            </a:solidFill>
                          </a:uFill>
                          <a:latin typeface="Calibri"/>
                          <a:ea typeface="Calibri"/>
                        </a:rPr>
                        <a:t>Bénéfice</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p>
                      <a:pPr>
                        <a:lnSpc>
                          <a:spcPct val="115000"/>
                        </a:lnSpc>
                      </a:pPr>
                      <a:r>
                        <a:rPr b="0" lang="fr-FR" sz="1100" spc="-1" strike="noStrike">
                          <a:solidFill>
                            <a:srgbClr val="000000"/>
                          </a:solidFill>
                          <a:uFill>
                            <a:solidFill>
                              <a:srgbClr val="ffffff"/>
                            </a:solidFill>
                          </a:uFill>
                          <a:latin typeface="Calibri"/>
                          <a:ea typeface="Calibri"/>
                        </a:rPr>
                        <a:t>Cet atelier doit mobiliser les capacités d’attention. Il est conseillé de l’animer avec beaucoup de pédagogie : susciter des réactions, interpeler le public …</a:t>
                      </a:r>
                      <a:endParaRPr b="0" lang="fr-FR"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632" name="CustomShape 24"/>
          <p:cNvSpPr/>
          <p:nvPr/>
        </p:nvSpPr>
        <p:spPr>
          <a:xfrm>
            <a:off x="8604360" y="72000"/>
            <a:ext cx="431280" cy="4039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3" name="CustomShape 1"/>
          <p:cNvSpPr/>
          <p:nvPr/>
        </p:nvSpPr>
        <p:spPr>
          <a:xfrm>
            <a:off x="0" y="1466280"/>
            <a:ext cx="9143280" cy="880560"/>
          </a:xfrm>
          <a:prstGeom prst="rect">
            <a:avLst/>
          </a:prstGeom>
          <a:solidFill>
            <a:srgbClr val="087aa7"/>
          </a:solidFill>
          <a:ln>
            <a:noFill/>
          </a:ln>
        </p:spPr>
        <p:style>
          <a:lnRef idx="2">
            <a:schemeClr val="accent1">
              <a:shade val="50000"/>
            </a:schemeClr>
          </a:lnRef>
          <a:fillRef idx="1">
            <a:schemeClr val="accent1"/>
          </a:fillRef>
          <a:effectRef idx="0">
            <a:schemeClr val="accent1"/>
          </a:effectRef>
          <a:fontRef idx="minor"/>
        </p:style>
      </p:sp>
      <p:sp>
        <p:nvSpPr>
          <p:cNvPr id="634" name="CustomShape 2"/>
          <p:cNvSpPr/>
          <p:nvPr/>
        </p:nvSpPr>
        <p:spPr>
          <a:xfrm>
            <a:off x="0" y="5013000"/>
            <a:ext cx="9143280" cy="184428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635" name="Image 5" descr=""/>
          <p:cNvPicPr/>
          <p:nvPr/>
        </p:nvPicPr>
        <p:blipFill>
          <a:blip r:embed="rId1"/>
          <a:stretch/>
        </p:blipFill>
        <p:spPr>
          <a:xfrm>
            <a:off x="-36360" y="0"/>
            <a:ext cx="9143280" cy="6857280"/>
          </a:xfrm>
          <a:prstGeom prst="rect">
            <a:avLst/>
          </a:prstGeom>
          <a:ln>
            <a:noFill/>
          </a:ln>
        </p:spPr>
      </p:pic>
      <p:pic>
        <p:nvPicPr>
          <p:cNvPr id="636" name="Image 7" descr=""/>
          <p:cNvPicPr/>
          <p:nvPr/>
        </p:nvPicPr>
        <p:blipFill>
          <a:blip r:embed="rId2"/>
          <a:stretch/>
        </p:blipFill>
        <p:spPr>
          <a:xfrm>
            <a:off x="-36360" y="-315360"/>
            <a:ext cx="9143280" cy="6857280"/>
          </a:xfrm>
          <a:prstGeom prst="rect">
            <a:avLst/>
          </a:prstGeom>
          <a:ln>
            <a:noFill/>
          </a:ln>
        </p:spPr>
      </p:pic>
      <p:pic>
        <p:nvPicPr>
          <p:cNvPr id="637" name="Image 8" descr=""/>
          <p:cNvPicPr/>
          <p:nvPr/>
        </p:nvPicPr>
        <p:blipFill>
          <a:blip r:embed="rId3"/>
          <a:stretch/>
        </p:blipFill>
        <p:spPr>
          <a:xfrm>
            <a:off x="-36360" y="0"/>
            <a:ext cx="9143280" cy="6857280"/>
          </a:xfrm>
          <a:prstGeom prst="rect">
            <a:avLst/>
          </a:prstGeom>
          <a:ln>
            <a:noFill/>
          </a:ln>
        </p:spPr>
      </p:pic>
      <p:pic>
        <p:nvPicPr>
          <p:cNvPr id="638" name="Image 9" descr=""/>
          <p:cNvPicPr/>
          <p:nvPr/>
        </p:nvPicPr>
        <p:blipFill>
          <a:blip r:embed="rId4"/>
          <a:stretch/>
        </p:blipFill>
        <p:spPr>
          <a:xfrm>
            <a:off x="35640" y="-27360"/>
            <a:ext cx="9143280" cy="6857280"/>
          </a:xfrm>
          <a:prstGeom prst="rect">
            <a:avLst/>
          </a:prstGeom>
          <a:ln>
            <a:noFill/>
          </a:ln>
        </p:spPr>
      </p:pic>
      <p:sp>
        <p:nvSpPr>
          <p:cNvPr id="639" name="CustomShape 3"/>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28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640" name="CustomShape 4"/>
          <p:cNvSpPr/>
          <p:nvPr/>
        </p:nvSpPr>
        <p:spPr>
          <a:xfrm>
            <a:off x="323640" y="1614600"/>
            <a:ext cx="8712720" cy="63864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a:solidFill>
                  <a:srgbClr val="ffffff"/>
                </a:solidFill>
                <a:uFill>
                  <a:solidFill>
                    <a:srgbClr val="ffffff"/>
                  </a:solidFill>
                </a:uFill>
                <a:latin typeface="Calibri"/>
                <a:ea typeface="DejaVu Sans"/>
              </a:rPr>
              <a:t>Situation : </a:t>
            </a:r>
            <a:r>
              <a:rPr b="0" lang="fr-FR" sz="1800" spc="-1" strike="noStrike">
                <a:solidFill>
                  <a:srgbClr val="ffffff"/>
                </a:solidFill>
                <a:uFill>
                  <a:solidFill>
                    <a:srgbClr val="ffffff"/>
                  </a:solidFill>
                </a:uFill>
                <a:latin typeface="Calibri"/>
                <a:ea typeface="DejaVu Sans"/>
              </a:rPr>
              <a:t>sur Facebook, un internaute critique le commentaire que vous avez déposé. Ces attaques portent sur votre personnalité, vos gouts mais virent à l’insulte…</a:t>
            </a:r>
            <a:endParaRPr b="0" lang="fr-FR" sz="1800" spc="-1" strike="noStrike">
              <a:solidFill>
                <a:srgbClr val="000000"/>
              </a:solidFill>
              <a:uFill>
                <a:solidFill>
                  <a:srgbClr val="ffffff"/>
                </a:solidFill>
              </a:uFill>
              <a:latin typeface="Arial"/>
            </a:endParaRPr>
          </a:p>
        </p:txBody>
      </p:sp>
      <p:sp>
        <p:nvSpPr>
          <p:cNvPr id="641" name="CustomShape 5"/>
          <p:cNvSpPr/>
          <p:nvPr/>
        </p:nvSpPr>
        <p:spPr>
          <a:xfrm>
            <a:off x="1367640" y="291600"/>
            <a:ext cx="7092360" cy="1064880"/>
          </a:xfrm>
          <a:prstGeom prst="rect">
            <a:avLst/>
          </a:prstGeom>
          <a:noFill/>
          <a:ln>
            <a:noFill/>
          </a:ln>
        </p:spPr>
        <p:style>
          <a:lnRef idx="0"/>
          <a:fillRef idx="0"/>
          <a:effectRef idx="0"/>
          <a:fontRef idx="minor"/>
        </p:style>
        <p:txBody>
          <a:bodyPr lIns="90000" rIns="90000" tIns="45000" bIns="45000"/>
          <a:p>
            <a:r>
              <a:rPr b="0" lang="fr-FR" sz="3200" spc="-1" strike="noStrike">
                <a:solidFill>
                  <a:srgbClr val="087aa7"/>
                </a:solidFill>
                <a:uFill>
                  <a:solidFill>
                    <a:srgbClr val="ffffff"/>
                  </a:solidFill>
                </a:uFill>
                <a:latin typeface="Arial Black"/>
                <a:ea typeface="DejaVu Sans"/>
              </a:rPr>
              <a:t>Cas pratique :</a:t>
            </a:r>
            <a:endParaRPr b="0" lang="fr-FR" sz="1800" spc="-1" strike="noStrike">
              <a:solidFill>
                <a:srgbClr val="000000"/>
              </a:solidFill>
              <a:uFill>
                <a:solidFill>
                  <a:srgbClr val="ffffff"/>
                </a:solidFill>
              </a:uFill>
              <a:latin typeface="Arial"/>
            </a:endParaRPr>
          </a:p>
          <a:p>
            <a:pPr>
              <a:lnSpc>
                <a:spcPct val="100000"/>
              </a:lnSpc>
            </a:pPr>
            <a:r>
              <a:rPr b="0" lang="fr-FR" sz="3200" spc="-1" strike="noStrike">
                <a:solidFill>
                  <a:srgbClr val="000000"/>
                </a:solidFill>
                <a:uFill>
                  <a:solidFill>
                    <a:srgbClr val="ffffff"/>
                  </a:solidFill>
                </a:uFill>
                <a:latin typeface="Arial Black"/>
                <a:ea typeface="DejaVu Sans"/>
              </a:rPr>
              <a:t>insulte en ligne</a:t>
            </a:r>
            <a:endParaRPr b="0" lang="fr-FR" sz="1800" spc="-1" strike="noStrike">
              <a:solidFill>
                <a:srgbClr val="000000"/>
              </a:solidFill>
              <a:uFill>
                <a:solidFill>
                  <a:srgbClr val="ffffff"/>
                </a:solidFill>
              </a:uFill>
              <a:latin typeface="Arial"/>
            </a:endParaRPr>
          </a:p>
        </p:txBody>
      </p:sp>
      <p:sp>
        <p:nvSpPr>
          <p:cNvPr id="642" name="CustomShape 6"/>
          <p:cNvSpPr/>
          <p:nvPr/>
        </p:nvSpPr>
        <p:spPr>
          <a:xfrm>
            <a:off x="490320" y="291600"/>
            <a:ext cx="87660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087aa7"/>
                </a:solidFill>
                <a:uFill>
                  <a:solidFill>
                    <a:srgbClr val="ffffff"/>
                  </a:solidFill>
                </a:uFill>
                <a:latin typeface="Arial Black"/>
                <a:ea typeface="DejaVu Sans"/>
              </a:rPr>
              <a:t>4.1</a:t>
            </a:r>
            <a:endParaRPr b="0" lang="fr-FR" sz="1800" spc="-1" strike="noStrike">
              <a:solidFill>
                <a:srgbClr val="000000"/>
              </a:solidFill>
              <a:uFill>
                <a:solidFill>
                  <a:srgbClr val="ffffff"/>
                </a:solidFill>
              </a:uFill>
              <a:latin typeface="Arial"/>
            </a:endParaRPr>
          </a:p>
        </p:txBody>
      </p:sp>
      <p:sp>
        <p:nvSpPr>
          <p:cNvPr id="643" name="CustomShape 7"/>
          <p:cNvSpPr/>
          <p:nvPr/>
        </p:nvSpPr>
        <p:spPr>
          <a:xfrm>
            <a:off x="35640" y="5157360"/>
            <a:ext cx="9504360" cy="1295280"/>
          </a:xfrm>
          <a:prstGeom prst="rect">
            <a:avLst/>
          </a:prstGeom>
          <a:noFill/>
          <a:ln>
            <a:noFill/>
          </a:ln>
        </p:spPr>
        <p:style>
          <a:lnRef idx="0"/>
          <a:fillRef idx="0"/>
          <a:effectRef idx="0"/>
          <a:fontRef idx="minor"/>
        </p:style>
        <p:txBody>
          <a:bodyPr lIns="90000" rIns="90000" tIns="45000" bIns="45000"/>
          <a:p>
            <a:pPr>
              <a:lnSpc>
                <a:spcPct val="90000"/>
              </a:lnSpc>
              <a:spcBef>
                <a:spcPts val="1001"/>
              </a:spcBef>
            </a:pPr>
            <a:r>
              <a:rPr b="1" lang="fr-FR" sz="2400" spc="-1" strike="noStrike">
                <a:solidFill>
                  <a:srgbClr val="000000"/>
                </a:solidFill>
                <a:uFill>
                  <a:solidFill>
                    <a:srgbClr val="ffffff"/>
                  </a:solidFill>
                </a:uFill>
                <a:latin typeface="Calibri"/>
                <a:ea typeface="DejaVu Sans"/>
              </a:rPr>
              <a:t>Les bons réflexes : </a:t>
            </a:r>
            <a:endParaRPr b="0" lang="fr-FR" sz="1800" spc="-1" strike="noStrike">
              <a:solidFill>
                <a:srgbClr val="000000"/>
              </a:solidFill>
              <a:uFill>
                <a:solidFill>
                  <a:srgbClr val="ffffff"/>
                </a:solidFill>
              </a:uFill>
              <a:latin typeface="Arial"/>
            </a:endParaRPr>
          </a:p>
          <a:p>
            <a:pPr marL="216000" indent="-216000">
              <a:lnSpc>
                <a:spcPct val="90000"/>
              </a:lnSpc>
              <a:spcBef>
                <a:spcPts val="1001"/>
              </a:spcBef>
              <a:buClr>
                <a:srgbClr val="000000"/>
              </a:buClr>
              <a:buFont typeface="Wingdings" charset="2"/>
              <a:buChar char=""/>
            </a:pPr>
            <a:r>
              <a:rPr b="0" lang="fr-FR" sz="2400" spc="-1" strike="noStrike">
                <a:solidFill>
                  <a:srgbClr val="000000"/>
                </a:solidFill>
                <a:uFill>
                  <a:solidFill>
                    <a:srgbClr val="ffffff"/>
                  </a:solidFill>
                </a:uFill>
                <a:latin typeface="Calibri"/>
                <a:ea typeface="DejaVu Sans"/>
              </a:rPr>
              <a:t>  </a:t>
            </a:r>
            <a:r>
              <a:rPr b="0" lang="fr-FR" sz="2400" spc="-1" strike="noStrike">
                <a:solidFill>
                  <a:srgbClr val="000000"/>
                </a:solidFill>
                <a:uFill>
                  <a:solidFill>
                    <a:srgbClr val="ffffff"/>
                  </a:solidFill>
                </a:uFill>
                <a:latin typeface="Calibri"/>
                <a:ea typeface="DejaVu Sans"/>
              </a:rPr>
              <a:t>Ne surtout pas répondre publiquement aux trolls ! (démultiplication médiatique)</a:t>
            </a:r>
            <a:endParaRPr b="0" lang="fr-FR" sz="1800" spc="-1" strike="noStrike">
              <a:solidFill>
                <a:srgbClr val="000000"/>
              </a:solidFill>
              <a:uFill>
                <a:solidFill>
                  <a:srgbClr val="ffffff"/>
                </a:solidFill>
              </a:uFill>
              <a:latin typeface="Arial"/>
            </a:endParaRPr>
          </a:p>
          <a:p>
            <a:pPr marL="216000" indent="-216000">
              <a:lnSpc>
                <a:spcPct val="90000"/>
              </a:lnSpc>
              <a:spcBef>
                <a:spcPts val="1001"/>
              </a:spcBef>
              <a:buClr>
                <a:srgbClr val="000000"/>
              </a:buClr>
              <a:buFont typeface="Wingdings" charset="2"/>
              <a:buChar char=""/>
            </a:pPr>
            <a:r>
              <a:rPr b="0" lang="fr-FR" sz="2400" spc="-1" strike="noStrike">
                <a:solidFill>
                  <a:srgbClr val="000000"/>
                </a:solidFill>
                <a:uFill>
                  <a:solidFill>
                    <a:srgbClr val="ffffff"/>
                  </a:solidFill>
                </a:uFill>
                <a:latin typeface="Calibri"/>
                <a:ea typeface="DejaVu Sans"/>
              </a:rPr>
              <a:t>  </a:t>
            </a:r>
            <a:r>
              <a:rPr b="0" lang="fr-FR" sz="2400" spc="-1" strike="noStrike">
                <a:solidFill>
                  <a:srgbClr val="000000"/>
                </a:solidFill>
                <a:uFill>
                  <a:solidFill>
                    <a:srgbClr val="ffffff"/>
                  </a:solidFill>
                </a:uFill>
                <a:latin typeface="Calibri"/>
                <a:ea typeface="DejaVu Sans"/>
              </a:rPr>
              <a:t>En parler à un adulte/encadrant responsable</a:t>
            </a:r>
            <a:endParaRPr b="0" lang="fr-FR" sz="1800" spc="-1" strike="noStrike">
              <a:solidFill>
                <a:srgbClr val="000000"/>
              </a:solidFill>
              <a:uFill>
                <a:solidFill>
                  <a:srgbClr val="ffffff"/>
                </a:solidFill>
              </a:uFill>
              <a:latin typeface="Arial"/>
            </a:endParaRPr>
          </a:p>
          <a:p>
            <a:pPr marL="216000" indent="-216000">
              <a:lnSpc>
                <a:spcPct val="90000"/>
              </a:lnSpc>
              <a:spcBef>
                <a:spcPts val="1001"/>
              </a:spcBef>
              <a:buClr>
                <a:srgbClr val="000000"/>
              </a:buClr>
              <a:buFont typeface="Wingdings" charset="2"/>
              <a:buChar char=""/>
            </a:pPr>
            <a:r>
              <a:rPr b="0" lang="fr-FR" sz="2400" spc="-1" strike="noStrike">
                <a:solidFill>
                  <a:srgbClr val="000000"/>
                </a:solidFill>
                <a:uFill>
                  <a:solidFill>
                    <a:srgbClr val="ffffff"/>
                  </a:solidFill>
                </a:uFill>
                <a:latin typeface="Calibri"/>
                <a:ea typeface="DejaVu Sans"/>
              </a:rPr>
              <a:t>  </a:t>
            </a:r>
            <a:r>
              <a:rPr b="0" lang="fr-FR" sz="2400" spc="-1" strike="noStrike">
                <a:solidFill>
                  <a:srgbClr val="000000"/>
                </a:solidFill>
                <a:uFill>
                  <a:solidFill>
                    <a:srgbClr val="ffffff"/>
                  </a:solidFill>
                </a:uFill>
                <a:latin typeface="Calibri"/>
                <a:ea typeface="DejaVu Sans"/>
              </a:rPr>
              <a:t>Capture écran des propos + signalement au site (Facebook, Forum, …) pour demander l’effacement sans délai. </a:t>
            </a:r>
            <a:endParaRPr b="0" lang="fr-FR" sz="1800" spc="-1" strike="noStrike">
              <a:solidFill>
                <a:srgbClr val="000000"/>
              </a:solidFill>
              <a:uFill>
                <a:solidFill>
                  <a:srgbClr val="ffffff"/>
                </a:solidFill>
              </a:uFill>
              <a:latin typeface="Arial"/>
            </a:endParaRPr>
          </a:p>
          <a:p>
            <a:pPr>
              <a:lnSpc>
                <a:spcPct val="90000"/>
              </a:lnSpc>
              <a:spcBef>
                <a:spcPts val="1001"/>
              </a:spcBef>
            </a:pPr>
            <a:endParaRPr b="0" lang="fr-FR" sz="1800" spc="-1" strike="noStrike">
              <a:solidFill>
                <a:srgbClr val="000000"/>
              </a:solidFill>
              <a:uFill>
                <a:solidFill>
                  <a:srgbClr val="ffffff"/>
                </a:solidFill>
              </a:uFill>
              <a:latin typeface="Arial"/>
            </a:endParaRPr>
          </a:p>
          <a:p>
            <a:pPr>
              <a:lnSpc>
                <a:spcPct val="90000"/>
              </a:lnSpc>
              <a:spcBef>
                <a:spcPts val="1001"/>
              </a:spcBef>
            </a:pPr>
            <a:endParaRPr b="0" lang="fr-FR" sz="1800" spc="-1" strike="noStrike">
              <a:solidFill>
                <a:srgbClr val="000000"/>
              </a:solidFill>
              <a:uFill>
                <a:solidFill>
                  <a:srgbClr val="ffffff"/>
                </a:solidFill>
              </a:uFill>
              <a:latin typeface="Arial"/>
            </a:endParaRPr>
          </a:p>
          <a:p>
            <a:pPr>
              <a:lnSpc>
                <a:spcPct val="90000"/>
              </a:lnSpc>
              <a:spcBef>
                <a:spcPts val="1001"/>
              </a:spcBef>
            </a:pPr>
            <a:endParaRPr b="0" lang="fr-FR" sz="1800" spc="-1" strike="noStrike">
              <a:solidFill>
                <a:srgbClr val="000000"/>
              </a:solidFill>
              <a:uFill>
                <a:solidFill>
                  <a:srgbClr val="ffffff"/>
                </a:solidFill>
              </a:uFill>
              <a:latin typeface="Arial"/>
            </a:endParaRPr>
          </a:p>
        </p:txBody>
      </p:sp>
      <p:pic>
        <p:nvPicPr>
          <p:cNvPr id="644" name="Picture 2" descr=""/>
          <p:cNvPicPr/>
          <p:nvPr/>
        </p:nvPicPr>
        <p:blipFill>
          <a:blip r:embed="rId5"/>
          <a:stretch/>
        </p:blipFill>
        <p:spPr>
          <a:xfrm>
            <a:off x="6012000" y="2565000"/>
            <a:ext cx="2303640" cy="2303640"/>
          </a:xfrm>
          <a:prstGeom prst="rect">
            <a:avLst/>
          </a:prstGeom>
          <a:ln>
            <a:noFill/>
          </a:ln>
        </p:spPr>
      </p:pic>
      <p:pic>
        <p:nvPicPr>
          <p:cNvPr id="645" name="Picture 2" descr=""/>
          <p:cNvPicPr/>
          <p:nvPr/>
        </p:nvPicPr>
        <p:blipFill>
          <a:blip r:embed="rId6"/>
          <a:stretch/>
        </p:blipFill>
        <p:spPr>
          <a:xfrm>
            <a:off x="683640" y="2565000"/>
            <a:ext cx="2317680" cy="2303640"/>
          </a:xfrm>
          <a:prstGeom prst="rect">
            <a:avLst/>
          </a:prstGeom>
          <a:ln>
            <a:solidFill>
              <a:schemeClr val="tx2"/>
            </a:solidFill>
          </a:ln>
        </p:spPr>
      </p:pic>
      <p:sp>
        <p:nvSpPr>
          <p:cNvPr id="646" name="CustomShape 8"/>
          <p:cNvSpPr/>
          <p:nvPr/>
        </p:nvSpPr>
        <p:spPr>
          <a:xfrm>
            <a:off x="755640" y="4437000"/>
            <a:ext cx="359280" cy="359280"/>
          </a:xfrm>
          <a:prstGeom prst="noSmoking">
            <a:avLst>
              <a:gd name="adj" fmla="val 7331"/>
            </a:avLst>
          </a:prstGeom>
          <a:solidFill>
            <a:srgbClr val="ff0000"/>
          </a:solid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647" name="CustomShape 9"/>
          <p:cNvSpPr/>
          <p:nvPr/>
        </p:nvSpPr>
        <p:spPr>
          <a:xfrm>
            <a:off x="6156000" y="4365000"/>
            <a:ext cx="431280" cy="431280"/>
          </a:xfrm>
          <a:prstGeom prst="donut">
            <a:avLst>
              <a:gd name="adj" fmla="val 13095"/>
            </a:avLst>
          </a:prstGeom>
          <a:solidFill>
            <a:srgbClr val="00b050"/>
          </a:solidFill>
          <a:ln>
            <a:solidFill>
              <a:srgbClr val="00b050"/>
            </a:solidFill>
            <a:round/>
          </a:ln>
        </p:spPr>
        <p:style>
          <a:lnRef idx="2">
            <a:schemeClr val="accent1">
              <a:shade val="50000"/>
            </a:schemeClr>
          </a:lnRef>
          <a:fillRef idx="1">
            <a:schemeClr val="accent1"/>
          </a:fillRef>
          <a:effectRef idx="0">
            <a:schemeClr val="accent1"/>
          </a:effectRef>
          <a:fontRef idx="minor"/>
        </p:style>
      </p:sp>
      <p:pic>
        <p:nvPicPr>
          <p:cNvPr id="648" name="Picture 1" descr=""/>
          <p:cNvPicPr/>
          <p:nvPr/>
        </p:nvPicPr>
        <p:blipFill>
          <a:blip r:embed="rId7"/>
          <a:stretch/>
        </p:blipFill>
        <p:spPr>
          <a:xfrm>
            <a:off x="3132000" y="2781000"/>
            <a:ext cx="2768400" cy="2015640"/>
          </a:xfrm>
          <a:prstGeom prst="rect">
            <a:avLst/>
          </a:prstGeom>
          <a:ln w="9360">
            <a:noFill/>
          </a:ln>
        </p:spPr>
      </p:pic>
      <p:pic>
        <p:nvPicPr>
          <p:cNvPr id="649" name="Picture 2" descr=""/>
          <p:cNvPicPr/>
          <p:nvPr/>
        </p:nvPicPr>
        <p:blipFill>
          <a:blip r:embed="rId8"/>
          <a:stretch/>
        </p:blipFill>
        <p:spPr>
          <a:xfrm>
            <a:off x="8532360" y="12600"/>
            <a:ext cx="575280" cy="535320"/>
          </a:xfrm>
          <a:prstGeom prst="rect">
            <a:avLst/>
          </a:prstGeom>
          <a:ln>
            <a:solidFill>
              <a:srgbClr val="c00000"/>
            </a:solidFill>
          </a:ln>
        </p:spPr>
      </p:pic>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0" name="CustomShape 1"/>
          <p:cNvSpPr/>
          <p:nvPr/>
        </p:nvSpPr>
        <p:spPr>
          <a:xfrm>
            <a:off x="0" y="1466280"/>
            <a:ext cx="9143280" cy="880560"/>
          </a:xfrm>
          <a:prstGeom prst="rect">
            <a:avLst/>
          </a:prstGeom>
          <a:solidFill>
            <a:srgbClr val="087aa7"/>
          </a:solidFill>
          <a:ln>
            <a:noFill/>
          </a:ln>
        </p:spPr>
        <p:style>
          <a:lnRef idx="2">
            <a:schemeClr val="accent1">
              <a:shade val="50000"/>
            </a:schemeClr>
          </a:lnRef>
          <a:fillRef idx="1">
            <a:schemeClr val="accent1"/>
          </a:fillRef>
          <a:effectRef idx="0">
            <a:schemeClr val="accent1"/>
          </a:effectRef>
          <a:fontRef idx="minor"/>
        </p:style>
      </p:sp>
      <p:sp>
        <p:nvSpPr>
          <p:cNvPr id="651" name="CustomShape 2"/>
          <p:cNvSpPr/>
          <p:nvPr/>
        </p:nvSpPr>
        <p:spPr>
          <a:xfrm>
            <a:off x="0" y="5346360"/>
            <a:ext cx="9143280" cy="97956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652" name="Image 5" descr=""/>
          <p:cNvPicPr/>
          <p:nvPr/>
        </p:nvPicPr>
        <p:blipFill>
          <a:blip r:embed="rId1"/>
          <a:stretch/>
        </p:blipFill>
        <p:spPr>
          <a:xfrm>
            <a:off x="0" y="0"/>
            <a:ext cx="9143280" cy="6857280"/>
          </a:xfrm>
          <a:prstGeom prst="rect">
            <a:avLst/>
          </a:prstGeom>
          <a:ln>
            <a:noFill/>
          </a:ln>
        </p:spPr>
      </p:pic>
      <p:pic>
        <p:nvPicPr>
          <p:cNvPr id="653" name="Image 7" descr=""/>
          <p:cNvPicPr/>
          <p:nvPr/>
        </p:nvPicPr>
        <p:blipFill>
          <a:blip r:embed="rId2"/>
          <a:stretch/>
        </p:blipFill>
        <p:spPr>
          <a:xfrm>
            <a:off x="0" y="0"/>
            <a:ext cx="9143280" cy="6857280"/>
          </a:xfrm>
          <a:prstGeom prst="rect">
            <a:avLst/>
          </a:prstGeom>
          <a:ln>
            <a:noFill/>
          </a:ln>
        </p:spPr>
      </p:pic>
      <p:pic>
        <p:nvPicPr>
          <p:cNvPr id="654" name="Image 8" descr=""/>
          <p:cNvPicPr/>
          <p:nvPr/>
        </p:nvPicPr>
        <p:blipFill>
          <a:blip r:embed="rId3"/>
          <a:stretch/>
        </p:blipFill>
        <p:spPr>
          <a:xfrm>
            <a:off x="0" y="0"/>
            <a:ext cx="9143280" cy="6857280"/>
          </a:xfrm>
          <a:prstGeom prst="rect">
            <a:avLst/>
          </a:prstGeom>
          <a:ln>
            <a:noFill/>
          </a:ln>
        </p:spPr>
      </p:pic>
      <p:pic>
        <p:nvPicPr>
          <p:cNvPr id="655" name="Image 9" descr=""/>
          <p:cNvPicPr/>
          <p:nvPr/>
        </p:nvPicPr>
        <p:blipFill>
          <a:blip r:embed="rId4"/>
          <a:stretch/>
        </p:blipFill>
        <p:spPr>
          <a:xfrm>
            <a:off x="0" y="-27360"/>
            <a:ext cx="9143280" cy="6857280"/>
          </a:xfrm>
          <a:prstGeom prst="rect">
            <a:avLst/>
          </a:prstGeom>
          <a:ln>
            <a:noFill/>
          </a:ln>
        </p:spPr>
      </p:pic>
      <p:sp>
        <p:nvSpPr>
          <p:cNvPr id="656" name="CustomShape 3"/>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13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657" name="CustomShape 4"/>
          <p:cNvSpPr/>
          <p:nvPr/>
        </p:nvSpPr>
        <p:spPr>
          <a:xfrm>
            <a:off x="323640" y="1614600"/>
            <a:ext cx="8712720" cy="63864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a:solidFill>
                  <a:srgbClr val="ffffff"/>
                </a:solidFill>
                <a:uFill>
                  <a:solidFill>
                    <a:srgbClr val="ffffff"/>
                  </a:solidFill>
                </a:uFill>
                <a:latin typeface="Calibri"/>
                <a:ea typeface="DejaVu Sans"/>
              </a:rPr>
              <a:t>Situation. </a:t>
            </a:r>
            <a:r>
              <a:rPr b="0" lang="fr-FR" sz="1800" spc="-1" strike="noStrike">
                <a:solidFill>
                  <a:srgbClr val="ffffff"/>
                </a:solidFill>
                <a:uFill>
                  <a:solidFill>
                    <a:srgbClr val="ffffff"/>
                  </a:solidFill>
                </a:uFill>
                <a:latin typeface="Calibri"/>
                <a:ea typeface="DejaVu Sans"/>
              </a:rPr>
              <a:t>Un inconnu prend possession de votre compte Facebook</a:t>
            </a:r>
            <a:endParaRPr b="0" lang="fr-FR" sz="1800" spc="-1" strike="noStrike">
              <a:solidFill>
                <a:srgbClr val="000000"/>
              </a:solidFill>
              <a:uFill>
                <a:solidFill>
                  <a:srgbClr val="ffffff"/>
                </a:solidFill>
              </a:uFill>
              <a:latin typeface="Arial"/>
            </a:endParaRPr>
          </a:p>
          <a:p>
            <a:pPr>
              <a:lnSpc>
                <a:spcPct val="100000"/>
              </a:lnSpc>
            </a:pPr>
            <a:r>
              <a:rPr b="0" lang="fr-FR" sz="1800" spc="-1" strike="noStrike">
                <a:solidFill>
                  <a:srgbClr val="ffffff"/>
                </a:solidFill>
                <a:uFill>
                  <a:solidFill>
                    <a:srgbClr val="ffffff"/>
                  </a:solidFill>
                </a:uFill>
                <a:latin typeface="Calibri"/>
                <a:ea typeface="DejaVu Sans"/>
              </a:rPr>
              <a:t>et publie à votre place en votre nom...</a:t>
            </a:r>
            <a:endParaRPr b="0" lang="fr-FR" sz="1800" spc="-1" strike="noStrike">
              <a:solidFill>
                <a:srgbClr val="000000"/>
              </a:solidFill>
              <a:uFill>
                <a:solidFill>
                  <a:srgbClr val="ffffff"/>
                </a:solidFill>
              </a:uFill>
              <a:latin typeface="Arial"/>
            </a:endParaRPr>
          </a:p>
        </p:txBody>
      </p:sp>
      <p:sp>
        <p:nvSpPr>
          <p:cNvPr id="658" name="CustomShape 5"/>
          <p:cNvSpPr/>
          <p:nvPr/>
        </p:nvSpPr>
        <p:spPr>
          <a:xfrm>
            <a:off x="1367640" y="291600"/>
            <a:ext cx="7092360" cy="1064880"/>
          </a:xfrm>
          <a:prstGeom prst="rect">
            <a:avLst/>
          </a:prstGeom>
          <a:noFill/>
          <a:ln>
            <a:noFill/>
          </a:ln>
        </p:spPr>
        <p:style>
          <a:lnRef idx="0"/>
          <a:fillRef idx="0"/>
          <a:effectRef idx="0"/>
          <a:fontRef idx="minor"/>
        </p:style>
        <p:txBody>
          <a:bodyPr lIns="90000" rIns="90000" tIns="45000" bIns="45000"/>
          <a:p>
            <a:r>
              <a:rPr b="0" lang="fr-FR" sz="3200" spc="-1" strike="noStrike">
                <a:solidFill>
                  <a:srgbClr val="087aa7"/>
                </a:solidFill>
                <a:uFill>
                  <a:solidFill>
                    <a:srgbClr val="ffffff"/>
                  </a:solidFill>
                </a:uFill>
                <a:latin typeface="Arial Black"/>
                <a:ea typeface="DejaVu Sans"/>
              </a:rPr>
              <a:t>Cas pratique :</a:t>
            </a:r>
            <a:endParaRPr b="0" lang="fr-FR" sz="1800" spc="-1" strike="noStrike">
              <a:solidFill>
                <a:srgbClr val="000000"/>
              </a:solidFill>
              <a:uFill>
                <a:solidFill>
                  <a:srgbClr val="ffffff"/>
                </a:solidFill>
              </a:uFill>
              <a:latin typeface="Arial"/>
            </a:endParaRPr>
          </a:p>
          <a:p>
            <a:pPr>
              <a:lnSpc>
                <a:spcPct val="100000"/>
              </a:lnSpc>
            </a:pPr>
            <a:r>
              <a:rPr b="0" lang="fr-FR" sz="3200" spc="-1" strike="noStrike">
                <a:solidFill>
                  <a:srgbClr val="000000"/>
                </a:solidFill>
                <a:uFill>
                  <a:solidFill>
                    <a:srgbClr val="ffffff"/>
                  </a:solidFill>
                </a:uFill>
                <a:latin typeface="Arial Black"/>
                <a:ea typeface="DejaVu Sans"/>
              </a:rPr>
              <a:t>photo dégradante en ligne</a:t>
            </a:r>
            <a:endParaRPr b="0" lang="fr-FR" sz="1800" spc="-1" strike="noStrike">
              <a:solidFill>
                <a:srgbClr val="000000"/>
              </a:solidFill>
              <a:uFill>
                <a:solidFill>
                  <a:srgbClr val="ffffff"/>
                </a:solidFill>
              </a:uFill>
              <a:latin typeface="Arial"/>
            </a:endParaRPr>
          </a:p>
        </p:txBody>
      </p:sp>
      <p:sp>
        <p:nvSpPr>
          <p:cNvPr id="659" name="CustomShape 6"/>
          <p:cNvSpPr/>
          <p:nvPr/>
        </p:nvSpPr>
        <p:spPr>
          <a:xfrm>
            <a:off x="490320" y="291600"/>
            <a:ext cx="87660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087aa7"/>
                </a:solidFill>
                <a:uFill>
                  <a:solidFill>
                    <a:srgbClr val="ffffff"/>
                  </a:solidFill>
                </a:uFill>
                <a:latin typeface="Arial Black"/>
                <a:ea typeface="DejaVu Sans"/>
              </a:rPr>
              <a:t>4.2</a:t>
            </a:r>
            <a:endParaRPr b="0" lang="fr-FR" sz="1800" spc="-1" strike="noStrike">
              <a:solidFill>
                <a:srgbClr val="000000"/>
              </a:solidFill>
              <a:uFill>
                <a:solidFill>
                  <a:srgbClr val="ffffff"/>
                </a:solidFill>
              </a:uFill>
              <a:latin typeface="Arial"/>
            </a:endParaRPr>
          </a:p>
        </p:txBody>
      </p:sp>
      <p:sp>
        <p:nvSpPr>
          <p:cNvPr id="660" name="CustomShape 7"/>
          <p:cNvSpPr/>
          <p:nvPr/>
        </p:nvSpPr>
        <p:spPr>
          <a:xfrm>
            <a:off x="107640" y="5373360"/>
            <a:ext cx="8460360" cy="942120"/>
          </a:xfrm>
          <a:prstGeom prst="rect">
            <a:avLst/>
          </a:prstGeom>
          <a:noFill/>
          <a:ln>
            <a:noFill/>
          </a:ln>
        </p:spPr>
        <p:style>
          <a:lnRef idx="0"/>
          <a:fillRef idx="0"/>
          <a:effectRef idx="0"/>
          <a:fontRef idx="minor"/>
        </p:style>
        <p:txBody>
          <a:bodyPr lIns="90000" rIns="90000" tIns="45000" bIns="45000"/>
          <a:p>
            <a:pPr>
              <a:lnSpc>
                <a:spcPct val="100000"/>
              </a:lnSpc>
            </a:pPr>
            <a:r>
              <a:rPr b="1" lang="fr-FR" sz="1200" spc="-1" strike="noStrike">
                <a:solidFill>
                  <a:srgbClr val="dd3519"/>
                </a:solidFill>
                <a:uFill>
                  <a:solidFill>
                    <a:srgbClr val="ffffff"/>
                  </a:solidFill>
                </a:uFill>
                <a:latin typeface="Arial"/>
                <a:ea typeface="DejaVu Sans"/>
              </a:rPr>
              <a:t> </a:t>
            </a:r>
            <a:r>
              <a:rPr b="1" lang="fr-FR" sz="1200" spc="-1" strike="noStrike">
                <a:solidFill>
                  <a:srgbClr val="dd3519"/>
                </a:solidFill>
                <a:uFill>
                  <a:solidFill>
                    <a:srgbClr val="ffffff"/>
                  </a:solidFill>
                </a:uFill>
                <a:latin typeface="Arial"/>
                <a:ea typeface="DejaVu Sans"/>
              </a:rPr>
              <a:t>Quelque soit l’audience, ne partagez pas de photos intimes !</a:t>
            </a:r>
            <a:endParaRPr b="0" lang="fr-FR" sz="1800" spc="-1" strike="noStrike">
              <a:solidFill>
                <a:srgbClr val="000000"/>
              </a:solidFill>
              <a:uFill>
                <a:solidFill>
                  <a:srgbClr val="ffffff"/>
                </a:solidFill>
              </a:uFill>
              <a:latin typeface="Arial"/>
            </a:endParaRPr>
          </a:p>
          <a:p>
            <a:pPr>
              <a:lnSpc>
                <a:spcPct val="100000"/>
              </a:lnSpc>
            </a:pPr>
            <a:r>
              <a:rPr b="1" lang="fr-FR" sz="1100" spc="-1" strike="noStrike">
                <a:solidFill>
                  <a:srgbClr val="dd3519"/>
                </a:solidFill>
                <a:uFill>
                  <a:solidFill>
                    <a:srgbClr val="ffffff"/>
                  </a:solidFill>
                </a:uFill>
                <a:latin typeface="Arial"/>
                <a:ea typeface="DejaVu Sans"/>
              </a:rPr>
              <a:t>Soyez vigilants si vous utilisez des applications smartphone permettant d’envoyer des photos ou vidéos « éphémères » (Blink, Snapchat, Wickr…). Si l’affichage de la photo est prévu pour durer un temps limité, il est très simple pour le destinataire de conserver une capture d’écran de votre photo. Aucune application smartphone n’est </a:t>
            </a:r>
            <a:endParaRPr b="0" lang="fr-FR" sz="1800" spc="-1" strike="noStrike">
              <a:solidFill>
                <a:srgbClr val="000000"/>
              </a:solidFill>
              <a:uFill>
                <a:solidFill>
                  <a:srgbClr val="ffffff"/>
                </a:solidFill>
              </a:uFill>
              <a:latin typeface="Arial"/>
            </a:endParaRPr>
          </a:p>
          <a:p>
            <a:pPr>
              <a:lnSpc>
                <a:spcPct val="100000"/>
              </a:lnSpc>
            </a:pPr>
            <a:r>
              <a:rPr b="1" lang="fr-FR" sz="1100" spc="-1" strike="noStrike">
                <a:solidFill>
                  <a:srgbClr val="dd3519"/>
                </a:solidFill>
                <a:uFill>
                  <a:solidFill>
                    <a:srgbClr val="ffffff"/>
                  </a:solidFill>
                </a:uFill>
                <a:latin typeface="Arial"/>
                <a:ea typeface="DejaVu Sans"/>
              </a:rPr>
              <a:t>à l’abri d’un piratage, d’un défaut de sécurité ou d’une application tierce malicieuse. </a:t>
            </a:r>
            <a:endParaRPr b="0" lang="fr-FR" sz="1800" spc="-1" strike="noStrike">
              <a:solidFill>
                <a:srgbClr val="000000"/>
              </a:solidFill>
              <a:uFill>
                <a:solidFill>
                  <a:srgbClr val="ffffff"/>
                </a:solidFill>
              </a:uFill>
              <a:latin typeface="Arial"/>
            </a:endParaRPr>
          </a:p>
        </p:txBody>
      </p:sp>
      <p:sp>
        <p:nvSpPr>
          <p:cNvPr id="661" name="CustomShape 8"/>
          <p:cNvSpPr/>
          <p:nvPr/>
        </p:nvSpPr>
        <p:spPr>
          <a:xfrm>
            <a:off x="251640" y="2504160"/>
            <a:ext cx="5832000" cy="2868120"/>
          </a:xfrm>
          <a:prstGeom prst="rect">
            <a:avLst/>
          </a:prstGeom>
          <a:noFill/>
          <a:ln>
            <a:noFill/>
          </a:ln>
        </p:spPr>
        <p:style>
          <a:lnRef idx="0"/>
          <a:fillRef idx="0"/>
          <a:effectRef idx="0"/>
          <a:fontRef idx="minor"/>
        </p:style>
        <p:txBody>
          <a:bodyPr lIns="90000" rIns="90000" tIns="45000" bIns="45000"/>
          <a:p>
            <a:r>
              <a:rPr b="1" lang="fr-FR" sz="2400" spc="-1" strike="noStrike">
                <a:solidFill>
                  <a:srgbClr val="000000"/>
                </a:solidFill>
                <a:uFill>
                  <a:solidFill>
                    <a:srgbClr val="ffffff"/>
                  </a:solidFill>
                </a:uFill>
                <a:latin typeface="Calibri"/>
                <a:ea typeface="DejaVu Sans"/>
              </a:rPr>
              <a:t>Les bons réflexes : </a:t>
            </a:r>
            <a:endParaRPr b="0" lang="fr-FR" sz="1800" spc="-1" strike="noStrike">
              <a:solidFill>
                <a:srgbClr val="000000"/>
              </a:solidFill>
              <a:uFill>
                <a:solidFill>
                  <a:srgbClr val="ffffff"/>
                </a:solidFill>
              </a:uFill>
              <a:latin typeface="Arial"/>
            </a:endParaRPr>
          </a:p>
          <a:p>
            <a:pPr>
              <a:lnSpc>
                <a:spcPct val="90000"/>
              </a:lnSpc>
              <a:spcBef>
                <a:spcPts val="1001"/>
              </a:spcBef>
            </a:pPr>
            <a:endParaRPr b="0" lang="fr-FR" sz="1800" spc="-1" strike="noStrike">
              <a:solidFill>
                <a:srgbClr val="000000"/>
              </a:solidFill>
              <a:uFill>
                <a:solidFill>
                  <a:srgbClr val="ffffff"/>
                </a:solidFill>
              </a:uFill>
              <a:latin typeface="Arial"/>
            </a:endParaRPr>
          </a:p>
          <a:p>
            <a:pPr marL="216000" indent="-216000">
              <a:lnSpc>
                <a:spcPct val="90000"/>
              </a:lnSpc>
              <a:spcBef>
                <a:spcPts val="1001"/>
              </a:spcBef>
              <a:buClr>
                <a:srgbClr val="000000"/>
              </a:buClr>
              <a:buFont typeface="Wingdings" charset="2"/>
              <a:buChar char=""/>
            </a:pPr>
            <a:r>
              <a:rPr b="0" lang="fr-FR" sz="2400" spc="-1" strike="noStrike">
                <a:solidFill>
                  <a:srgbClr val="000000"/>
                </a:solidFill>
                <a:uFill>
                  <a:solidFill>
                    <a:srgbClr val="ffffff"/>
                  </a:solidFill>
                </a:uFill>
                <a:latin typeface="Calibri"/>
                <a:ea typeface="DejaVu Sans"/>
              </a:rPr>
              <a:t>  </a:t>
            </a:r>
            <a:r>
              <a:rPr b="0" lang="fr-FR" sz="2400" spc="-1" strike="noStrike">
                <a:solidFill>
                  <a:srgbClr val="000000"/>
                </a:solidFill>
                <a:uFill>
                  <a:solidFill>
                    <a:srgbClr val="ffffff"/>
                  </a:solidFill>
                </a:uFill>
                <a:latin typeface="Calibri"/>
                <a:ea typeface="DejaVu Sans"/>
              </a:rPr>
              <a:t>En parler à un adulte/encadrant responsable. </a:t>
            </a:r>
            <a:endParaRPr b="0" lang="fr-FR" sz="1800" spc="-1" strike="noStrike">
              <a:solidFill>
                <a:srgbClr val="000000"/>
              </a:solidFill>
              <a:uFill>
                <a:solidFill>
                  <a:srgbClr val="ffffff"/>
                </a:solidFill>
              </a:uFill>
              <a:latin typeface="Arial"/>
            </a:endParaRPr>
          </a:p>
          <a:p>
            <a:pPr marL="216000" indent="-216000">
              <a:lnSpc>
                <a:spcPct val="90000"/>
              </a:lnSpc>
              <a:spcBef>
                <a:spcPts val="1001"/>
              </a:spcBef>
              <a:buClr>
                <a:srgbClr val="000000"/>
              </a:buClr>
              <a:buFont typeface="Wingdings" charset="2"/>
              <a:buChar char=""/>
            </a:pPr>
            <a:r>
              <a:rPr b="0" lang="fr-FR" sz="2400" spc="-1" strike="noStrike">
                <a:solidFill>
                  <a:srgbClr val="000000"/>
                </a:solidFill>
                <a:uFill>
                  <a:solidFill>
                    <a:srgbClr val="ffffff"/>
                  </a:solidFill>
                </a:uFill>
                <a:latin typeface="Calibri"/>
                <a:ea typeface="DejaVu Sans"/>
              </a:rPr>
              <a:t>  </a:t>
            </a:r>
            <a:r>
              <a:rPr b="0" lang="fr-FR" sz="2400" spc="-1" strike="noStrike">
                <a:solidFill>
                  <a:srgbClr val="000000"/>
                </a:solidFill>
                <a:uFill>
                  <a:solidFill>
                    <a:srgbClr val="ffffff"/>
                  </a:solidFill>
                </a:uFill>
                <a:latin typeface="Calibri"/>
                <a:ea typeface="DejaVu Sans"/>
              </a:rPr>
              <a:t>Capture écran des propos + signalement au site (Facebook, Forum, …) pour demander l’effacement sans délai. </a:t>
            </a:r>
            <a:endParaRPr b="0" lang="fr-FR" sz="1800" spc="-1" strike="noStrike">
              <a:solidFill>
                <a:srgbClr val="000000"/>
              </a:solidFill>
              <a:uFill>
                <a:solidFill>
                  <a:srgbClr val="ffffff"/>
                </a:solidFill>
              </a:uFill>
              <a:latin typeface="Arial"/>
            </a:endParaRPr>
          </a:p>
          <a:p>
            <a:pPr marL="216000" indent="-216000">
              <a:lnSpc>
                <a:spcPct val="90000"/>
              </a:lnSpc>
              <a:spcBef>
                <a:spcPts val="1001"/>
              </a:spcBef>
              <a:buClr>
                <a:srgbClr val="000000"/>
              </a:buClr>
              <a:buFont typeface="Wingdings" charset="2"/>
              <a:buChar char=""/>
            </a:pPr>
            <a:r>
              <a:rPr b="0" lang="fr-FR" sz="2400" spc="-1" strike="noStrike">
                <a:solidFill>
                  <a:srgbClr val="000000"/>
                </a:solidFill>
                <a:uFill>
                  <a:solidFill>
                    <a:srgbClr val="ffffff"/>
                  </a:solidFill>
                </a:uFill>
                <a:latin typeface="Calibri"/>
                <a:ea typeface="DejaVu Sans"/>
              </a:rPr>
              <a:t> </a:t>
            </a:r>
            <a:r>
              <a:rPr b="0" lang="fr-FR" sz="2400" spc="-1" strike="noStrike">
                <a:solidFill>
                  <a:srgbClr val="000000"/>
                </a:solidFill>
                <a:uFill>
                  <a:solidFill>
                    <a:srgbClr val="ffffff"/>
                  </a:solidFill>
                </a:uFill>
                <a:latin typeface="Calibri"/>
                <a:ea typeface="DejaVu Sans"/>
              </a:rPr>
              <a:t>Si au bout de 2 mois, le site n’a pas dépublié  votre photo, adressez une plainte en ligne auprès de la CNIL en joignant les copies d’écran qui justifient votre demande. </a:t>
            </a:r>
            <a:endParaRPr b="0" lang="fr-FR" sz="1800" spc="-1" strike="noStrike">
              <a:solidFill>
                <a:srgbClr val="000000"/>
              </a:solidFill>
              <a:uFill>
                <a:solidFill>
                  <a:srgbClr val="ffffff"/>
                </a:solidFill>
              </a:uFill>
              <a:latin typeface="Arial"/>
            </a:endParaRPr>
          </a:p>
          <a:p>
            <a:pPr marL="216000" indent="-216000">
              <a:lnSpc>
                <a:spcPct val="90000"/>
              </a:lnSpc>
              <a:spcBef>
                <a:spcPts val="1001"/>
              </a:spcBef>
              <a:buClr>
                <a:srgbClr val="000000"/>
              </a:buClr>
              <a:buFont typeface="Wingdings" charset="2"/>
              <a:buChar char=""/>
            </a:pPr>
            <a:r>
              <a:rPr b="0" lang="fr-FR" sz="2400" spc="-1" strike="noStrike">
                <a:solidFill>
                  <a:srgbClr val="000000"/>
                </a:solidFill>
                <a:uFill>
                  <a:solidFill>
                    <a:srgbClr val="ffffff"/>
                  </a:solidFill>
                </a:uFill>
                <a:latin typeface="Calibri"/>
                <a:ea typeface="DejaVu Sans"/>
              </a:rPr>
              <a:t> </a:t>
            </a:r>
            <a:r>
              <a:rPr b="0" lang="fr-FR" sz="2400" spc="-1" strike="noStrike">
                <a:solidFill>
                  <a:srgbClr val="000000"/>
                </a:solidFill>
                <a:uFill>
                  <a:solidFill>
                    <a:srgbClr val="ffffff"/>
                  </a:solidFill>
                </a:uFill>
                <a:latin typeface="Calibri"/>
                <a:ea typeface="DejaVu Sans"/>
              </a:rPr>
              <a:t>En parallèle, faites une demande déréférencement auprès du moteur de recherche.</a:t>
            </a:r>
            <a:endParaRPr b="0" lang="fr-FR" sz="1800" spc="-1" strike="noStrike">
              <a:solidFill>
                <a:srgbClr val="000000"/>
              </a:solidFill>
              <a:uFill>
                <a:solidFill>
                  <a:srgbClr val="ffffff"/>
                </a:solidFill>
              </a:uFill>
              <a:latin typeface="Arial"/>
            </a:endParaRPr>
          </a:p>
          <a:p>
            <a:pPr marL="216000" indent="-216000">
              <a:lnSpc>
                <a:spcPct val="90000"/>
              </a:lnSpc>
              <a:spcBef>
                <a:spcPts val="1001"/>
              </a:spcBef>
              <a:buClr>
                <a:srgbClr val="000000"/>
              </a:buClr>
              <a:buFont typeface="Wingdings" charset="2"/>
              <a:buChar char=""/>
            </a:pPr>
            <a:r>
              <a:rPr b="0" lang="fr-FR" sz="2400" spc="-1" strike="noStrike">
                <a:solidFill>
                  <a:srgbClr val="000000"/>
                </a:solidFill>
                <a:uFill>
                  <a:solidFill>
                    <a:srgbClr val="ffffff"/>
                  </a:solidFill>
                </a:uFill>
                <a:latin typeface="Calibri"/>
                <a:ea typeface="DejaVu Sans"/>
              </a:rPr>
              <a:t>  </a:t>
            </a:r>
            <a:r>
              <a:rPr b="0" lang="fr-FR" sz="2400" spc="-1" strike="noStrike">
                <a:solidFill>
                  <a:srgbClr val="000000"/>
                </a:solidFill>
                <a:uFill>
                  <a:solidFill>
                    <a:srgbClr val="ffffff"/>
                  </a:solidFill>
                </a:uFill>
                <a:latin typeface="Calibri"/>
                <a:ea typeface="DejaVu Sans"/>
              </a:rPr>
              <a:t>En dernier recours et selon la gravité des faits,  vous pouvez portez plainte auprès d’un commissariat. </a:t>
            </a:r>
            <a:endParaRPr b="0" lang="fr-FR" sz="1800" spc="-1" strike="noStrike">
              <a:solidFill>
                <a:srgbClr val="000000"/>
              </a:solidFill>
              <a:uFill>
                <a:solidFill>
                  <a:srgbClr val="ffffff"/>
                </a:solidFill>
              </a:uFill>
              <a:latin typeface="Arial"/>
            </a:endParaRPr>
          </a:p>
          <a:p>
            <a:pPr>
              <a:lnSpc>
                <a:spcPct val="90000"/>
              </a:lnSpc>
              <a:spcBef>
                <a:spcPts val="1001"/>
              </a:spcBef>
            </a:pPr>
            <a:endParaRPr b="0" lang="fr-FR" sz="1800" spc="-1" strike="noStrike">
              <a:solidFill>
                <a:srgbClr val="000000"/>
              </a:solidFill>
              <a:uFill>
                <a:solidFill>
                  <a:srgbClr val="ffffff"/>
                </a:solidFill>
              </a:uFill>
              <a:latin typeface="Arial"/>
            </a:endParaRPr>
          </a:p>
          <a:p>
            <a:pPr>
              <a:lnSpc>
                <a:spcPct val="90000"/>
              </a:lnSpc>
              <a:spcBef>
                <a:spcPts val="1001"/>
              </a:spcBef>
            </a:pPr>
            <a:endParaRPr b="0" lang="fr-FR" sz="1800" spc="-1" strike="noStrike">
              <a:solidFill>
                <a:srgbClr val="000000"/>
              </a:solidFill>
              <a:uFill>
                <a:solidFill>
                  <a:srgbClr val="ffffff"/>
                </a:solidFill>
              </a:uFill>
              <a:latin typeface="Arial"/>
            </a:endParaRPr>
          </a:p>
          <a:p>
            <a:pPr>
              <a:lnSpc>
                <a:spcPct val="90000"/>
              </a:lnSpc>
              <a:spcBef>
                <a:spcPts val="1001"/>
              </a:spcBef>
            </a:pPr>
            <a:endParaRPr b="0" lang="fr-FR" sz="1800" spc="-1" strike="noStrike">
              <a:solidFill>
                <a:srgbClr val="000000"/>
              </a:solidFill>
              <a:uFill>
                <a:solidFill>
                  <a:srgbClr val="ffffff"/>
                </a:solidFill>
              </a:uFill>
              <a:latin typeface="Arial"/>
            </a:endParaRPr>
          </a:p>
        </p:txBody>
      </p:sp>
      <p:pic>
        <p:nvPicPr>
          <p:cNvPr id="662" name="Picture 1" descr=""/>
          <p:cNvPicPr/>
          <p:nvPr/>
        </p:nvPicPr>
        <p:blipFill>
          <a:blip r:embed="rId5"/>
          <a:stretch/>
        </p:blipFill>
        <p:spPr>
          <a:xfrm>
            <a:off x="6732360" y="2394000"/>
            <a:ext cx="2159640" cy="1322280"/>
          </a:xfrm>
          <a:prstGeom prst="rect">
            <a:avLst/>
          </a:prstGeom>
          <a:ln w="9360">
            <a:noFill/>
          </a:ln>
        </p:spPr>
      </p:pic>
      <p:pic>
        <p:nvPicPr>
          <p:cNvPr id="663" name="Picture 6" descr=""/>
          <p:cNvPicPr/>
          <p:nvPr/>
        </p:nvPicPr>
        <p:blipFill>
          <a:blip r:embed="rId6"/>
          <a:stretch/>
        </p:blipFill>
        <p:spPr>
          <a:xfrm>
            <a:off x="6444360" y="3573000"/>
            <a:ext cx="2415600" cy="1439280"/>
          </a:xfrm>
          <a:prstGeom prst="rect">
            <a:avLst/>
          </a:prstGeom>
          <a:ln w="9360">
            <a:solidFill>
              <a:schemeClr val="tx2"/>
            </a:solidFill>
            <a:miter/>
          </a:ln>
        </p:spPr>
      </p:pic>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4" name="Image 16" descr=""/>
          <p:cNvPicPr/>
          <p:nvPr/>
        </p:nvPicPr>
        <p:blipFill>
          <a:blip r:embed="rId1"/>
          <a:stretch/>
        </p:blipFill>
        <p:spPr>
          <a:xfrm>
            <a:off x="0" y="44640"/>
            <a:ext cx="9143280" cy="6857280"/>
          </a:xfrm>
          <a:prstGeom prst="rect">
            <a:avLst/>
          </a:prstGeom>
          <a:ln>
            <a:noFill/>
          </a:ln>
        </p:spPr>
      </p:pic>
      <p:sp>
        <p:nvSpPr>
          <p:cNvPr id="665" name="CustomShape 1"/>
          <p:cNvSpPr/>
          <p:nvPr/>
        </p:nvSpPr>
        <p:spPr>
          <a:xfrm>
            <a:off x="0" y="1466280"/>
            <a:ext cx="9143280" cy="880560"/>
          </a:xfrm>
          <a:prstGeom prst="rect">
            <a:avLst/>
          </a:prstGeom>
          <a:solidFill>
            <a:srgbClr val="087aa7"/>
          </a:solidFill>
          <a:ln>
            <a:noFill/>
          </a:ln>
        </p:spPr>
        <p:style>
          <a:lnRef idx="2">
            <a:schemeClr val="accent1">
              <a:shade val="50000"/>
            </a:schemeClr>
          </a:lnRef>
          <a:fillRef idx="1">
            <a:schemeClr val="accent1"/>
          </a:fillRef>
          <a:effectRef idx="0">
            <a:schemeClr val="accent1"/>
          </a:effectRef>
          <a:fontRef idx="minor"/>
        </p:style>
      </p:sp>
      <p:sp>
        <p:nvSpPr>
          <p:cNvPr id="666" name="CustomShape 2"/>
          <p:cNvSpPr/>
          <p:nvPr/>
        </p:nvSpPr>
        <p:spPr>
          <a:xfrm>
            <a:off x="0" y="5346360"/>
            <a:ext cx="9143280" cy="97956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667" name="Image 5" descr=""/>
          <p:cNvPicPr/>
          <p:nvPr/>
        </p:nvPicPr>
        <p:blipFill>
          <a:blip r:embed="rId2"/>
          <a:stretch/>
        </p:blipFill>
        <p:spPr>
          <a:xfrm>
            <a:off x="0" y="0"/>
            <a:ext cx="9143280" cy="6857280"/>
          </a:xfrm>
          <a:prstGeom prst="rect">
            <a:avLst/>
          </a:prstGeom>
          <a:ln>
            <a:noFill/>
          </a:ln>
        </p:spPr>
      </p:pic>
      <p:pic>
        <p:nvPicPr>
          <p:cNvPr id="668" name="Image 7" descr=""/>
          <p:cNvPicPr/>
          <p:nvPr/>
        </p:nvPicPr>
        <p:blipFill>
          <a:blip r:embed="rId3"/>
          <a:stretch/>
        </p:blipFill>
        <p:spPr>
          <a:xfrm>
            <a:off x="0" y="0"/>
            <a:ext cx="9143280" cy="6857280"/>
          </a:xfrm>
          <a:prstGeom prst="rect">
            <a:avLst/>
          </a:prstGeom>
          <a:ln>
            <a:noFill/>
          </a:ln>
        </p:spPr>
      </p:pic>
      <p:pic>
        <p:nvPicPr>
          <p:cNvPr id="669" name="Image 8" descr=""/>
          <p:cNvPicPr/>
          <p:nvPr/>
        </p:nvPicPr>
        <p:blipFill>
          <a:blip r:embed="rId4"/>
          <a:stretch/>
        </p:blipFill>
        <p:spPr>
          <a:xfrm>
            <a:off x="0" y="0"/>
            <a:ext cx="9143280" cy="6857280"/>
          </a:xfrm>
          <a:prstGeom prst="rect">
            <a:avLst/>
          </a:prstGeom>
          <a:ln>
            <a:noFill/>
          </a:ln>
        </p:spPr>
      </p:pic>
      <p:pic>
        <p:nvPicPr>
          <p:cNvPr id="670" name="Image 9" descr=""/>
          <p:cNvPicPr/>
          <p:nvPr/>
        </p:nvPicPr>
        <p:blipFill>
          <a:blip r:embed="rId5"/>
          <a:stretch/>
        </p:blipFill>
        <p:spPr>
          <a:xfrm>
            <a:off x="-36360" y="0"/>
            <a:ext cx="9143280" cy="6857280"/>
          </a:xfrm>
          <a:prstGeom prst="rect">
            <a:avLst/>
          </a:prstGeom>
          <a:ln>
            <a:noFill/>
          </a:ln>
        </p:spPr>
      </p:pic>
      <p:sp>
        <p:nvSpPr>
          <p:cNvPr id="671" name="CustomShape 3"/>
          <p:cNvSpPr/>
          <p:nvPr/>
        </p:nvSpPr>
        <p:spPr>
          <a:xfrm>
            <a:off x="1367640" y="291600"/>
            <a:ext cx="5559840" cy="1064880"/>
          </a:xfrm>
          <a:prstGeom prst="rect">
            <a:avLst/>
          </a:prstGeom>
          <a:noFill/>
          <a:ln>
            <a:noFill/>
          </a:ln>
        </p:spPr>
        <p:style>
          <a:lnRef idx="0"/>
          <a:fillRef idx="0"/>
          <a:effectRef idx="0"/>
          <a:fontRef idx="minor"/>
        </p:style>
        <p:txBody>
          <a:bodyPr lIns="90000" rIns="90000" tIns="45000" bIns="45000"/>
          <a:p>
            <a:r>
              <a:rPr b="0" lang="fr-FR" sz="3200" spc="-1" strike="noStrike">
                <a:solidFill>
                  <a:srgbClr val="087aa7"/>
                </a:solidFill>
                <a:uFill>
                  <a:solidFill>
                    <a:srgbClr val="ffffff"/>
                  </a:solidFill>
                </a:uFill>
                <a:latin typeface="Arial Black"/>
                <a:ea typeface="DejaVu Sans"/>
              </a:rPr>
              <a:t>Cas pratique :</a:t>
            </a:r>
            <a:endParaRPr b="0" lang="fr-FR" sz="1800" spc="-1" strike="noStrike">
              <a:solidFill>
                <a:srgbClr val="000000"/>
              </a:solidFill>
              <a:uFill>
                <a:solidFill>
                  <a:srgbClr val="ffffff"/>
                </a:solidFill>
              </a:uFill>
              <a:latin typeface="Arial"/>
            </a:endParaRPr>
          </a:p>
          <a:p>
            <a:pPr>
              <a:lnSpc>
                <a:spcPct val="100000"/>
              </a:lnSpc>
            </a:pPr>
            <a:r>
              <a:rPr b="0" lang="fr-FR" sz="3200" spc="-1" strike="noStrike">
                <a:solidFill>
                  <a:srgbClr val="000000"/>
                </a:solidFill>
                <a:uFill>
                  <a:solidFill>
                    <a:srgbClr val="ffffff"/>
                  </a:solidFill>
                </a:uFill>
                <a:latin typeface="Arial Black"/>
                <a:ea typeface="DejaVu Sans"/>
              </a:rPr>
              <a:t>le piratage de compte</a:t>
            </a:r>
            <a:endParaRPr b="0" lang="fr-FR" sz="1800" spc="-1" strike="noStrike">
              <a:solidFill>
                <a:srgbClr val="000000"/>
              </a:solidFill>
              <a:uFill>
                <a:solidFill>
                  <a:srgbClr val="ffffff"/>
                </a:solidFill>
              </a:uFill>
              <a:latin typeface="Arial"/>
            </a:endParaRPr>
          </a:p>
        </p:txBody>
      </p:sp>
      <p:sp>
        <p:nvSpPr>
          <p:cNvPr id="672" name="CustomShape 4"/>
          <p:cNvSpPr/>
          <p:nvPr/>
        </p:nvSpPr>
        <p:spPr>
          <a:xfrm>
            <a:off x="490320" y="291600"/>
            <a:ext cx="87660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087aa7"/>
                </a:solidFill>
                <a:uFill>
                  <a:solidFill>
                    <a:srgbClr val="ffffff"/>
                  </a:solidFill>
                </a:uFill>
                <a:latin typeface="Arial Black"/>
                <a:ea typeface="DejaVu Sans"/>
              </a:rPr>
              <a:t>4.3</a:t>
            </a:r>
            <a:endParaRPr b="0" lang="fr-FR" sz="1800" spc="-1" strike="noStrike">
              <a:solidFill>
                <a:srgbClr val="000000"/>
              </a:solidFill>
              <a:uFill>
                <a:solidFill>
                  <a:srgbClr val="ffffff"/>
                </a:solidFill>
              </a:uFill>
              <a:latin typeface="Arial"/>
            </a:endParaRPr>
          </a:p>
        </p:txBody>
      </p:sp>
      <p:sp>
        <p:nvSpPr>
          <p:cNvPr id="673" name="CustomShape 5"/>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30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674" name="CustomShape 6"/>
          <p:cNvSpPr/>
          <p:nvPr/>
        </p:nvSpPr>
        <p:spPr>
          <a:xfrm>
            <a:off x="539640" y="1556640"/>
            <a:ext cx="9360360" cy="638640"/>
          </a:xfrm>
          <a:prstGeom prst="rect">
            <a:avLst/>
          </a:prstGeom>
          <a:noFill/>
          <a:ln>
            <a:noFill/>
          </a:ln>
        </p:spPr>
        <p:style>
          <a:lnRef idx="0"/>
          <a:fillRef idx="0"/>
          <a:effectRef idx="0"/>
          <a:fontRef idx="minor"/>
        </p:style>
      </p:sp>
      <p:sp>
        <p:nvSpPr>
          <p:cNvPr id="675" name="CustomShape 7"/>
          <p:cNvSpPr/>
          <p:nvPr/>
        </p:nvSpPr>
        <p:spPr>
          <a:xfrm>
            <a:off x="251640" y="5445360"/>
            <a:ext cx="7488000" cy="729360"/>
          </a:xfrm>
          <a:prstGeom prst="rect">
            <a:avLst/>
          </a:prstGeom>
          <a:noFill/>
          <a:ln>
            <a:noFill/>
          </a:ln>
        </p:spPr>
        <p:style>
          <a:lnRef idx="0"/>
          <a:fillRef idx="0"/>
          <a:effectRef idx="0"/>
          <a:fontRef idx="minor"/>
        </p:style>
        <p:txBody>
          <a:bodyPr lIns="90000" rIns="90000" tIns="45000" bIns="45000"/>
          <a:p>
            <a:pPr>
              <a:lnSpc>
                <a:spcPct val="100000"/>
              </a:lnSpc>
            </a:pPr>
            <a:r>
              <a:rPr b="1" lang="fr-FR" sz="1400" spc="-1" strike="noStrike">
                <a:solidFill>
                  <a:srgbClr val="dd3519"/>
                </a:solidFill>
                <a:uFill>
                  <a:solidFill>
                    <a:srgbClr val="ffffff"/>
                  </a:solidFill>
                </a:uFill>
                <a:latin typeface="Arial"/>
                <a:ea typeface="DejaVu Sans"/>
              </a:rPr>
              <a:t>Sanction.</a:t>
            </a:r>
            <a:r>
              <a:rPr b="0" lang="fr-FR" sz="1400" spc="-1" strike="noStrike">
                <a:solidFill>
                  <a:srgbClr val="dd3519"/>
                </a:solidFill>
                <a:uFill>
                  <a:solidFill>
                    <a:srgbClr val="ffffff"/>
                  </a:solidFill>
                </a:uFill>
                <a:latin typeface="Arial"/>
                <a:ea typeface="DejaVu Sans"/>
              </a:rPr>
              <a:t> «Le fait d’introduire frauduleusement des données dans un système de traitement automatisé ou de supprimer ou de modifier frauduleusement les données qu’il contient est puni de cinq ans d’emprisonnement et de 75.000 euros d’amende.</a:t>
            </a:r>
            <a:endParaRPr b="0" lang="fr-FR" sz="1800" spc="-1" strike="noStrike">
              <a:solidFill>
                <a:srgbClr val="000000"/>
              </a:solidFill>
              <a:uFill>
                <a:solidFill>
                  <a:srgbClr val="ffffff"/>
                </a:solidFill>
              </a:uFill>
              <a:latin typeface="Arial"/>
            </a:endParaRPr>
          </a:p>
        </p:txBody>
      </p:sp>
      <p:sp>
        <p:nvSpPr>
          <p:cNvPr id="676" name="CustomShape 8"/>
          <p:cNvSpPr/>
          <p:nvPr/>
        </p:nvSpPr>
        <p:spPr>
          <a:xfrm>
            <a:off x="35640" y="2061000"/>
            <a:ext cx="6264000" cy="3297240"/>
          </a:xfrm>
          <a:prstGeom prst="rect">
            <a:avLst/>
          </a:prstGeom>
          <a:noFill/>
          <a:ln>
            <a:noFill/>
          </a:ln>
        </p:spPr>
        <p:style>
          <a:lnRef idx="0"/>
          <a:fillRef idx="0"/>
          <a:effectRef idx="0"/>
          <a:fontRef idx="minor"/>
        </p:style>
        <p:txBody>
          <a:bodyPr lIns="90000" rIns="90000" tIns="45000" bIns="45000"/>
          <a:p>
            <a:pPr>
              <a:lnSpc>
                <a:spcPct val="90000"/>
              </a:lnSpc>
              <a:spcBef>
                <a:spcPts val="1001"/>
              </a:spcBef>
            </a:pPr>
            <a:endParaRPr b="0" lang="fr-FR" sz="1800" spc="-1" strike="noStrike">
              <a:solidFill>
                <a:srgbClr val="000000"/>
              </a:solidFill>
              <a:uFill>
                <a:solidFill>
                  <a:srgbClr val="ffffff"/>
                </a:solidFill>
              </a:uFill>
              <a:latin typeface="Arial"/>
            </a:endParaRPr>
          </a:p>
          <a:p>
            <a:pPr>
              <a:lnSpc>
                <a:spcPct val="90000"/>
              </a:lnSpc>
              <a:spcBef>
                <a:spcPts val="1001"/>
              </a:spcBef>
            </a:pPr>
            <a:r>
              <a:rPr b="1" lang="fr-FR" sz="1400" spc="-1" strike="noStrike">
                <a:solidFill>
                  <a:srgbClr val="000000"/>
                </a:solidFill>
                <a:uFill>
                  <a:solidFill>
                    <a:srgbClr val="ffffff"/>
                  </a:solidFill>
                </a:uFill>
                <a:latin typeface="Calibri"/>
                <a:ea typeface="DejaVu Sans"/>
              </a:rPr>
              <a:t>Les bons réflexes : </a:t>
            </a:r>
            <a:endParaRPr b="0" lang="fr-FR" sz="1800" spc="-1" strike="noStrike">
              <a:solidFill>
                <a:srgbClr val="000000"/>
              </a:solidFill>
              <a:uFill>
                <a:solidFill>
                  <a:srgbClr val="ffffff"/>
                </a:solidFill>
              </a:uFill>
              <a:latin typeface="Arial"/>
            </a:endParaRPr>
          </a:p>
          <a:p>
            <a:pPr marL="216000" indent="-216000">
              <a:lnSpc>
                <a:spcPct val="90000"/>
              </a:lnSpc>
              <a:spcBef>
                <a:spcPts val="1001"/>
              </a:spcBef>
              <a:buClr>
                <a:srgbClr val="000000"/>
              </a:buClr>
              <a:buFont typeface="Wingdings" charset="2"/>
              <a:buChar char=""/>
            </a:pPr>
            <a:r>
              <a:rPr b="0" lang="fr-FR" sz="1400" spc="-1" strike="noStrike">
                <a:solidFill>
                  <a:srgbClr val="000000"/>
                </a:solidFill>
                <a:uFill>
                  <a:solidFill>
                    <a:srgbClr val="ffffff"/>
                  </a:solidFill>
                </a:uFill>
                <a:latin typeface="Calibri"/>
                <a:ea typeface="DejaVu Sans"/>
              </a:rPr>
              <a:t>  </a:t>
            </a:r>
            <a:r>
              <a:rPr b="0" lang="fr-FR" sz="1400" spc="-1" strike="noStrike">
                <a:solidFill>
                  <a:srgbClr val="000000"/>
                </a:solidFill>
                <a:uFill>
                  <a:solidFill>
                    <a:srgbClr val="ffffff"/>
                  </a:solidFill>
                </a:uFill>
                <a:latin typeface="Calibri"/>
                <a:ea typeface="DejaVu Sans"/>
              </a:rPr>
              <a:t>En parler à un adulte/encadrant responsable (</a:t>
            </a:r>
            <a:r>
              <a:rPr b="0" lang="fr-FR" sz="1400" spc="-1" strike="noStrike" u="sng">
                <a:solidFill>
                  <a:srgbClr val="0000ff"/>
                </a:solidFill>
                <a:uFill>
                  <a:solidFill>
                    <a:srgbClr val="ffffff"/>
                  </a:solidFill>
                </a:uFill>
                <a:latin typeface="Calibri"/>
                <a:ea typeface="DejaVu Sans"/>
                <a:hlinkClick r:id="rId6"/>
              </a:rPr>
              <a:t>Netecoute</a:t>
            </a:r>
            <a:r>
              <a:rPr b="0" lang="fr-FR" sz="1400" spc="-1" strike="noStrike">
                <a:solidFill>
                  <a:srgbClr val="000000"/>
                </a:solidFill>
                <a:uFill>
                  <a:solidFill>
                    <a:srgbClr val="ffffff"/>
                  </a:solidFill>
                </a:uFill>
                <a:latin typeface="Calibri"/>
                <a:ea typeface="DejaVu Sans"/>
              </a:rPr>
              <a:t>).</a:t>
            </a:r>
            <a:endParaRPr b="0" lang="fr-FR" sz="1800" spc="-1" strike="noStrike">
              <a:solidFill>
                <a:srgbClr val="000000"/>
              </a:solidFill>
              <a:uFill>
                <a:solidFill>
                  <a:srgbClr val="ffffff"/>
                </a:solidFill>
              </a:uFill>
              <a:latin typeface="Arial"/>
            </a:endParaRPr>
          </a:p>
          <a:p>
            <a:pPr marL="216000" indent="-216000">
              <a:lnSpc>
                <a:spcPct val="90000"/>
              </a:lnSpc>
              <a:spcBef>
                <a:spcPts val="1001"/>
              </a:spcBef>
              <a:buClr>
                <a:srgbClr val="000000"/>
              </a:buClr>
              <a:buFont typeface="Wingdings" charset="2"/>
              <a:buChar char=""/>
            </a:pPr>
            <a:r>
              <a:rPr b="0" lang="fr-FR" sz="1400" spc="-1" strike="noStrike">
                <a:solidFill>
                  <a:srgbClr val="000000"/>
                </a:solidFill>
                <a:uFill>
                  <a:solidFill>
                    <a:srgbClr val="ffffff"/>
                  </a:solidFill>
                </a:uFill>
                <a:latin typeface="Calibri"/>
                <a:ea typeface="DejaVu Sans"/>
              </a:rPr>
              <a:t>  </a:t>
            </a:r>
            <a:r>
              <a:rPr b="0" lang="fr-FR" sz="1400" spc="-1" strike="noStrike">
                <a:solidFill>
                  <a:srgbClr val="000000"/>
                </a:solidFill>
                <a:uFill>
                  <a:solidFill>
                    <a:srgbClr val="ffffff"/>
                  </a:solidFill>
                </a:uFill>
                <a:latin typeface="Calibri"/>
                <a:ea typeface="DejaVu Sans"/>
              </a:rPr>
              <a:t>Signaler à Facebook que votre compte a été piraté</a:t>
            </a:r>
            <a:endParaRPr b="0" lang="fr-FR" sz="1800" spc="-1" strike="noStrike">
              <a:solidFill>
                <a:srgbClr val="000000"/>
              </a:solidFill>
              <a:uFill>
                <a:solidFill>
                  <a:srgbClr val="ffffff"/>
                </a:solidFill>
              </a:uFill>
              <a:latin typeface="Arial"/>
            </a:endParaRPr>
          </a:p>
          <a:p>
            <a:pPr marL="216000" indent="-216000">
              <a:lnSpc>
                <a:spcPct val="90000"/>
              </a:lnSpc>
              <a:spcBef>
                <a:spcPts val="1001"/>
              </a:spcBef>
              <a:buClr>
                <a:srgbClr val="000000"/>
              </a:buClr>
              <a:buFont typeface="Wingdings" charset="2"/>
              <a:buChar char=""/>
            </a:pPr>
            <a:r>
              <a:rPr b="0" lang="fr-FR" sz="1400" spc="-1" strike="noStrike">
                <a:solidFill>
                  <a:srgbClr val="000000"/>
                </a:solidFill>
                <a:uFill>
                  <a:solidFill>
                    <a:srgbClr val="ffffff"/>
                  </a:solidFill>
                </a:uFill>
                <a:latin typeface="Calibri"/>
                <a:ea typeface="DejaVu Sans"/>
              </a:rPr>
              <a:t>  </a:t>
            </a:r>
            <a:r>
              <a:rPr b="0" lang="fr-FR" sz="1400" spc="-1" strike="noStrike">
                <a:solidFill>
                  <a:srgbClr val="000000"/>
                </a:solidFill>
                <a:uFill>
                  <a:solidFill>
                    <a:srgbClr val="ffffff"/>
                  </a:solidFill>
                </a:uFill>
                <a:latin typeface="Calibri"/>
                <a:ea typeface="DejaVu Sans"/>
              </a:rPr>
              <a:t>Déconnectez toutes vos sessions et demandez à changer de mots de passe. Pensez-à changer immédiatement ce mot de passe, notamment s’il est utilisé pour d’autres plateformes ! </a:t>
            </a:r>
            <a:endParaRPr b="0" lang="fr-FR" sz="1800" spc="-1" strike="noStrike">
              <a:solidFill>
                <a:srgbClr val="000000"/>
              </a:solidFill>
              <a:uFill>
                <a:solidFill>
                  <a:srgbClr val="ffffff"/>
                </a:solidFill>
              </a:uFill>
              <a:latin typeface="Arial"/>
            </a:endParaRPr>
          </a:p>
          <a:p>
            <a:pPr marL="216000" indent="-216000">
              <a:lnSpc>
                <a:spcPct val="90000"/>
              </a:lnSpc>
              <a:spcBef>
                <a:spcPts val="1001"/>
              </a:spcBef>
              <a:buClr>
                <a:srgbClr val="000000"/>
              </a:buClr>
              <a:buFont typeface="Wingdings" charset="2"/>
              <a:buChar char=""/>
            </a:pPr>
            <a:r>
              <a:rPr b="0" lang="fr-FR" sz="1400" spc="-1" strike="noStrike">
                <a:solidFill>
                  <a:srgbClr val="000000"/>
                </a:solidFill>
                <a:uFill>
                  <a:solidFill>
                    <a:srgbClr val="ffffff"/>
                  </a:solidFill>
                </a:uFill>
                <a:latin typeface="Calibri"/>
                <a:ea typeface="DejaVu Sans"/>
              </a:rPr>
              <a:t>  </a:t>
            </a:r>
            <a:r>
              <a:rPr b="0" lang="fr-FR" sz="1400" spc="-1" strike="noStrike">
                <a:solidFill>
                  <a:srgbClr val="000000"/>
                </a:solidFill>
                <a:uFill>
                  <a:solidFill>
                    <a:srgbClr val="ffffff"/>
                  </a:solidFill>
                </a:uFill>
                <a:latin typeface="Calibri"/>
                <a:ea typeface="DejaVu Sans"/>
              </a:rPr>
              <a:t>Capture écran des propos + signalement au site (Facebook, Forum, …) pour demander l’effacement sans délai. Si votre photo est toujours en ligne au bout de 2 mois, adressez une plainte en ligne auprès de la CNIL en joignant les copies d’écran qui justifient votre demande. </a:t>
            </a:r>
            <a:endParaRPr b="0" lang="fr-FR" sz="1800" spc="-1" strike="noStrike">
              <a:solidFill>
                <a:srgbClr val="000000"/>
              </a:solidFill>
              <a:uFill>
                <a:solidFill>
                  <a:srgbClr val="ffffff"/>
                </a:solidFill>
              </a:uFill>
              <a:latin typeface="Arial"/>
            </a:endParaRPr>
          </a:p>
          <a:p>
            <a:pPr marL="216000" indent="-216000">
              <a:lnSpc>
                <a:spcPct val="90000"/>
              </a:lnSpc>
              <a:spcBef>
                <a:spcPts val="1001"/>
              </a:spcBef>
              <a:buClr>
                <a:srgbClr val="000000"/>
              </a:buClr>
              <a:buFont typeface="Wingdings" charset="2"/>
              <a:buChar char=""/>
            </a:pPr>
            <a:r>
              <a:rPr b="0" lang="fr-FR" sz="1400" spc="-1" strike="noStrike">
                <a:solidFill>
                  <a:srgbClr val="000000"/>
                </a:solidFill>
                <a:uFill>
                  <a:solidFill>
                    <a:srgbClr val="ffffff"/>
                  </a:solidFill>
                </a:uFill>
                <a:latin typeface="Calibri"/>
                <a:ea typeface="DejaVu Sans"/>
              </a:rPr>
              <a:t>  </a:t>
            </a:r>
            <a:r>
              <a:rPr b="0" lang="fr-FR" sz="1400" spc="-1" strike="noStrike">
                <a:solidFill>
                  <a:srgbClr val="000000"/>
                </a:solidFill>
                <a:uFill>
                  <a:solidFill>
                    <a:srgbClr val="ffffff"/>
                  </a:solidFill>
                </a:uFill>
                <a:latin typeface="Calibri"/>
                <a:ea typeface="DejaVu Sans"/>
              </a:rPr>
              <a:t>Porter plainte contre X auprès d’un commissariat ou du procureur de la République</a:t>
            </a:r>
            <a:endParaRPr b="0" lang="fr-FR" sz="1800" spc="-1" strike="noStrike">
              <a:solidFill>
                <a:srgbClr val="000000"/>
              </a:solidFill>
              <a:uFill>
                <a:solidFill>
                  <a:srgbClr val="ffffff"/>
                </a:solidFill>
              </a:uFill>
              <a:latin typeface="Arial"/>
            </a:endParaRPr>
          </a:p>
          <a:p>
            <a:pPr>
              <a:lnSpc>
                <a:spcPct val="90000"/>
              </a:lnSpc>
              <a:spcBef>
                <a:spcPts val="1001"/>
              </a:spcBef>
            </a:pPr>
            <a:endParaRPr b="0" lang="fr-FR" sz="1800" spc="-1" strike="noStrike">
              <a:solidFill>
                <a:srgbClr val="000000"/>
              </a:solidFill>
              <a:uFill>
                <a:solidFill>
                  <a:srgbClr val="ffffff"/>
                </a:solidFill>
              </a:uFill>
              <a:latin typeface="Arial"/>
            </a:endParaRPr>
          </a:p>
          <a:p>
            <a:pPr>
              <a:lnSpc>
                <a:spcPct val="90000"/>
              </a:lnSpc>
              <a:spcBef>
                <a:spcPts val="1001"/>
              </a:spcBef>
            </a:pPr>
            <a:endParaRPr b="0" lang="fr-FR" sz="1800" spc="-1" strike="noStrike">
              <a:solidFill>
                <a:srgbClr val="000000"/>
              </a:solidFill>
              <a:uFill>
                <a:solidFill>
                  <a:srgbClr val="ffffff"/>
                </a:solidFill>
              </a:uFill>
              <a:latin typeface="Arial"/>
            </a:endParaRPr>
          </a:p>
          <a:p>
            <a:pPr>
              <a:lnSpc>
                <a:spcPct val="90000"/>
              </a:lnSpc>
              <a:spcBef>
                <a:spcPts val="1001"/>
              </a:spcBef>
            </a:pPr>
            <a:endParaRPr b="0" lang="fr-FR" sz="1800" spc="-1" strike="noStrike">
              <a:solidFill>
                <a:srgbClr val="000000"/>
              </a:solidFill>
              <a:uFill>
                <a:solidFill>
                  <a:srgbClr val="ffffff"/>
                </a:solidFill>
              </a:uFill>
              <a:latin typeface="Arial"/>
            </a:endParaRPr>
          </a:p>
        </p:txBody>
      </p:sp>
      <p:sp>
        <p:nvSpPr>
          <p:cNvPr id="677" name="TextShape 9"/>
          <p:cNvSpPr txBox="1"/>
          <p:nvPr/>
        </p:nvSpPr>
        <p:spPr>
          <a:xfrm>
            <a:off x="288000" y="1584000"/>
            <a:ext cx="8352000" cy="596520"/>
          </a:xfrm>
          <a:prstGeom prst="rect">
            <a:avLst/>
          </a:prstGeom>
          <a:noFill/>
          <a:ln>
            <a:noFill/>
          </a:ln>
        </p:spPr>
        <p:txBody>
          <a:bodyPr lIns="90000" rIns="90000" tIns="45000" bIns="45000"/>
          <a:p>
            <a:r>
              <a:rPr b="1" lang="fr-FR" sz="1800" spc="-1" strike="noStrike">
                <a:solidFill>
                  <a:srgbClr val="ffffff"/>
                </a:solidFill>
                <a:uFill>
                  <a:solidFill>
                    <a:srgbClr val="ffffff"/>
                  </a:solidFill>
                </a:uFill>
                <a:latin typeface="Arial"/>
              </a:rPr>
              <a:t>Situation. Un inconnu prend possession de votre compte Facebook</a:t>
            </a:r>
            <a:endParaRPr b="1" lang="fr-FR" sz="1800" spc="-1" strike="noStrike">
              <a:solidFill>
                <a:srgbClr val="ffffff"/>
              </a:solidFill>
              <a:uFill>
                <a:solidFill>
                  <a:srgbClr val="ffffff"/>
                </a:solidFill>
              </a:uFill>
              <a:latin typeface="Arial"/>
            </a:endParaRPr>
          </a:p>
          <a:p>
            <a:r>
              <a:rPr b="1" lang="fr-FR" sz="1800" spc="-1" strike="noStrike">
                <a:solidFill>
                  <a:srgbClr val="ffffff"/>
                </a:solidFill>
                <a:uFill>
                  <a:solidFill>
                    <a:srgbClr val="ffffff"/>
                  </a:solidFill>
                </a:uFill>
                <a:latin typeface="Arial"/>
              </a:rPr>
              <a:t>et publie à votre place en votre nom...</a:t>
            </a:r>
            <a:endParaRPr b="1" lang="fr-FR" sz="1800" spc="-1" strike="noStrike">
              <a:solidFill>
                <a:srgbClr val="ffffff"/>
              </a:solidFill>
              <a:uFill>
                <a:solidFill>
                  <a:srgbClr val="ffffff"/>
                </a:solidFill>
              </a:uFill>
              <a:latin typeface="Arial"/>
            </a:endParaRPr>
          </a:p>
        </p:txBody>
      </p:sp>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8" name="CustomShape 1"/>
          <p:cNvSpPr/>
          <p:nvPr/>
        </p:nvSpPr>
        <p:spPr>
          <a:xfrm>
            <a:off x="0" y="1466280"/>
            <a:ext cx="9143280" cy="880560"/>
          </a:xfrm>
          <a:prstGeom prst="rect">
            <a:avLst/>
          </a:prstGeom>
          <a:solidFill>
            <a:srgbClr val="087aa7"/>
          </a:solidFill>
          <a:ln>
            <a:noFill/>
          </a:ln>
        </p:spPr>
        <p:style>
          <a:lnRef idx="2">
            <a:schemeClr val="accent1">
              <a:shade val="50000"/>
            </a:schemeClr>
          </a:lnRef>
          <a:fillRef idx="1">
            <a:schemeClr val="accent1"/>
          </a:fillRef>
          <a:effectRef idx="0">
            <a:schemeClr val="accent1"/>
          </a:effectRef>
          <a:fontRef idx="minor"/>
        </p:style>
      </p:sp>
      <p:sp>
        <p:nvSpPr>
          <p:cNvPr id="679" name="CustomShape 2"/>
          <p:cNvSpPr/>
          <p:nvPr/>
        </p:nvSpPr>
        <p:spPr>
          <a:xfrm>
            <a:off x="0" y="5346360"/>
            <a:ext cx="9143280" cy="97956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680" name="Image 5" descr=""/>
          <p:cNvPicPr/>
          <p:nvPr/>
        </p:nvPicPr>
        <p:blipFill>
          <a:blip r:embed="rId1"/>
          <a:stretch/>
        </p:blipFill>
        <p:spPr>
          <a:xfrm>
            <a:off x="0" y="0"/>
            <a:ext cx="9143280" cy="6857280"/>
          </a:xfrm>
          <a:prstGeom prst="rect">
            <a:avLst/>
          </a:prstGeom>
          <a:ln>
            <a:noFill/>
          </a:ln>
        </p:spPr>
      </p:pic>
      <p:pic>
        <p:nvPicPr>
          <p:cNvPr id="681" name="Image 7" descr=""/>
          <p:cNvPicPr/>
          <p:nvPr/>
        </p:nvPicPr>
        <p:blipFill>
          <a:blip r:embed="rId2"/>
          <a:stretch/>
        </p:blipFill>
        <p:spPr>
          <a:xfrm>
            <a:off x="0" y="0"/>
            <a:ext cx="9143280" cy="6857280"/>
          </a:xfrm>
          <a:prstGeom prst="rect">
            <a:avLst/>
          </a:prstGeom>
          <a:ln>
            <a:noFill/>
          </a:ln>
        </p:spPr>
      </p:pic>
      <p:pic>
        <p:nvPicPr>
          <p:cNvPr id="682" name="Image 8" descr=""/>
          <p:cNvPicPr/>
          <p:nvPr/>
        </p:nvPicPr>
        <p:blipFill>
          <a:blip r:embed="rId3"/>
          <a:stretch/>
        </p:blipFill>
        <p:spPr>
          <a:xfrm>
            <a:off x="0" y="0"/>
            <a:ext cx="9143280" cy="6857280"/>
          </a:xfrm>
          <a:prstGeom prst="rect">
            <a:avLst/>
          </a:prstGeom>
          <a:ln>
            <a:noFill/>
          </a:ln>
        </p:spPr>
      </p:pic>
      <p:pic>
        <p:nvPicPr>
          <p:cNvPr id="683" name="Image 9" descr=""/>
          <p:cNvPicPr/>
          <p:nvPr/>
        </p:nvPicPr>
        <p:blipFill>
          <a:blip r:embed="rId4"/>
          <a:stretch/>
        </p:blipFill>
        <p:spPr>
          <a:xfrm>
            <a:off x="0" y="-27360"/>
            <a:ext cx="9143280" cy="6857280"/>
          </a:xfrm>
          <a:prstGeom prst="rect">
            <a:avLst/>
          </a:prstGeom>
          <a:ln>
            <a:noFill/>
          </a:ln>
        </p:spPr>
      </p:pic>
      <p:sp>
        <p:nvSpPr>
          <p:cNvPr id="684" name="CustomShape 3"/>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31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685" name="CustomShape 4"/>
          <p:cNvSpPr/>
          <p:nvPr/>
        </p:nvSpPr>
        <p:spPr>
          <a:xfrm>
            <a:off x="899640" y="1614600"/>
            <a:ext cx="7643880" cy="63864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a:solidFill>
                  <a:srgbClr val="ffffff"/>
                </a:solidFill>
                <a:uFill>
                  <a:solidFill>
                    <a:srgbClr val="ffffff"/>
                  </a:solidFill>
                </a:uFill>
                <a:latin typeface="Calibri"/>
                <a:ea typeface="DejaVu Sans"/>
              </a:rPr>
              <a:t>Situation. </a:t>
            </a:r>
            <a:r>
              <a:rPr b="0" lang="fr-FR" sz="1800" spc="-1" strike="noStrike">
                <a:solidFill>
                  <a:srgbClr val="ffffff"/>
                </a:solidFill>
                <a:uFill>
                  <a:solidFill>
                    <a:srgbClr val="ffffff"/>
                  </a:solidFill>
                </a:uFill>
                <a:latin typeface="Calibri"/>
                <a:ea typeface="DejaVu Sans"/>
              </a:rPr>
              <a:t>Un inconnu prend possession de votre compte Facebook</a:t>
            </a:r>
            <a:endParaRPr b="0" lang="fr-FR" sz="1800" spc="-1" strike="noStrike">
              <a:solidFill>
                <a:srgbClr val="000000"/>
              </a:solidFill>
              <a:uFill>
                <a:solidFill>
                  <a:srgbClr val="ffffff"/>
                </a:solidFill>
              </a:uFill>
              <a:latin typeface="Arial"/>
            </a:endParaRPr>
          </a:p>
          <a:p>
            <a:pPr>
              <a:lnSpc>
                <a:spcPct val="100000"/>
              </a:lnSpc>
            </a:pPr>
            <a:r>
              <a:rPr b="0" lang="fr-FR" sz="1800" spc="-1" strike="noStrike">
                <a:solidFill>
                  <a:srgbClr val="ffffff"/>
                </a:solidFill>
                <a:uFill>
                  <a:solidFill>
                    <a:srgbClr val="ffffff"/>
                  </a:solidFill>
                </a:uFill>
                <a:latin typeface="Calibri"/>
                <a:ea typeface="DejaVu Sans"/>
              </a:rPr>
              <a:t>et publie à votre place, en votre nom...</a:t>
            </a:r>
            <a:endParaRPr b="0" lang="fr-FR" sz="1800" spc="-1" strike="noStrike">
              <a:solidFill>
                <a:srgbClr val="000000"/>
              </a:solidFill>
              <a:uFill>
                <a:solidFill>
                  <a:srgbClr val="ffffff"/>
                </a:solidFill>
              </a:uFill>
              <a:latin typeface="Arial"/>
            </a:endParaRPr>
          </a:p>
        </p:txBody>
      </p:sp>
      <p:sp>
        <p:nvSpPr>
          <p:cNvPr id="686" name="CustomShape 5"/>
          <p:cNvSpPr/>
          <p:nvPr/>
        </p:nvSpPr>
        <p:spPr>
          <a:xfrm>
            <a:off x="1367640" y="291600"/>
            <a:ext cx="5559840" cy="1064880"/>
          </a:xfrm>
          <a:prstGeom prst="rect">
            <a:avLst/>
          </a:prstGeom>
          <a:noFill/>
          <a:ln>
            <a:noFill/>
          </a:ln>
        </p:spPr>
        <p:style>
          <a:lnRef idx="0"/>
          <a:fillRef idx="0"/>
          <a:effectRef idx="0"/>
          <a:fontRef idx="minor"/>
        </p:style>
        <p:txBody>
          <a:bodyPr lIns="90000" rIns="90000" tIns="45000" bIns="45000"/>
          <a:p>
            <a:r>
              <a:rPr b="0" lang="fr-FR" sz="3200" spc="-1" strike="noStrike">
                <a:solidFill>
                  <a:srgbClr val="087aa7"/>
                </a:solidFill>
                <a:uFill>
                  <a:solidFill>
                    <a:srgbClr val="ffffff"/>
                  </a:solidFill>
                </a:uFill>
                <a:latin typeface="Arial Black"/>
                <a:ea typeface="DejaVu Sans"/>
              </a:rPr>
              <a:t>Cas pratique :</a:t>
            </a:r>
            <a:endParaRPr b="0" lang="fr-FR" sz="1800" spc="-1" strike="noStrike">
              <a:solidFill>
                <a:srgbClr val="000000"/>
              </a:solidFill>
              <a:uFill>
                <a:solidFill>
                  <a:srgbClr val="ffffff"/>
                </a:solidFill>
              </a:uFill>
              <a:latin typeface="Arial"/>
            </a:endParaRPr>
          </a:p>
          <a:p>
            <a:pPr>
              <a:lnSpc>
                <a:spcPct val="100000"/>
              </a:lnSpc>
            </a:pPr>
            <a:r>
              <a:rPr b="0" lang="fr-FR" sz="3200" spc="-1" strike="noStrike">
                <a:solidFill>
                  <a:srgbClr val="000000"/>
                </a:solidFill>
                <a:uFill>
                  <a:solidFill>
                    <a:srgbClr val="ffffff"/>
                  </a:solidFill>
                </a:uFill>
                <a:latin typeface="Arial Black"/>
                <a:ea typeface="DejaVu Sans"/>
              </a:rPr>
              <a:t>le cyber-harcèlement</a:t>
            </a:r>
            <a:endParaRPr b="0" lang="fr-FR" sz="1800" spc="-1" strike="noStrike">
              <a:solidFill>
                <a:srgbClr val="000000"/>
              </a:solidFill>
              <a:uFill>
                <a:solidFill>
                  <a:srgbClr val="ffffff"/>
                </a:solidFill>
              </a:uFill>
              <a:latin typeface="Arial"/>
            </a:endParaRPr>
          </a:p>
        </p:txBody>
      </p:sp>
      <p:sp>
        <p:nvSpPr>
          <p:cNvPr id="687" name="CustomShape 6"/>
          <p:cNvSpPr/>
          <p:nvPr/>
        </p:nvSpPr>
        <p:spPr>
          <a:xfrm>
            <a:off x="490320" y="291600"/>
            <a:ext cx="87660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087aa7"/>
                </a:solidFill>
                <a:uFill>
                  <a:solidFill>
                    <a:srgbClr val="ffffff"/>
                  </a:solidFill>
                </a:uFill>
                <a:latin typeface="Arial Black"/>
                <a:ea typeface="DejaVu Sans"/>
              </a:rPr>
              <a:t>4.4</a:t>
            </a:r>
            <a:endParaRPr b="0" lang="fr-FR" sz="1800" spc="-1" strike="noStrike">
              <a:solidFill>
                <a:srgbClr val="000000"/>
              </a:solidFill>
              <a:uFill>
                <a:solidFill>
                  <a:srgbClr val="ffffff"/>
                </a:solidFill>
              </a:uFill>
              <a:latin typeface="Arial"/>
            </a:endParaRPr>
          </a:p>
        </p:txBody>
      </p:sp>
      <p:pic>
        <p:nvPicPr>
          <p:cNvPr id="688" name="Picture 2" descr=""/>
          <p:cNvPicPr/>
          <p:nvPr/>
        </p:nvPicPr>
        <p:blipFill>
          <a:blip r:embed="rId5"/>
          <a:stretch/>
        </p:blipFill>
        <p:spPr>
          <a:xfrm>
            <a:off x="7020360" y="2565000"/>
            <a:ext cx="1693440" cy="2563560"/>
          </a:xfrm>
          <a:prstGeom prst="rect">
            <a:avLst/>
          </a:prstGeom>
          <a:ln>
            <a:noFill/>
          </a:ln>
        </p:spPr>
      </p:pic>
      <p:sp>
        <p:nvSpPr>
          <p:cNvPr id="689" name="CustomShape 7"/>
          <p:cNvSpPr/>
          <p:nvPr/>
        </p:nvSpPr>
        <p:spPr>
          <a:xfrm>
            <a:off x="35640" y="2421000"/>
            <a:ext cx="6696000" cy="2940120"/>
          </a:xfrm>
          <a:prstGeom prst="rect">
            <a:avLst/>
          </a:prstGeom>
          <a:noFill/>
          <a:ln>
            <a:noFill/>
          </a:ln>
        </p:spPr>
        <p:style>
          <a:lnRef idx="0"/>
          <a:fillRef idx="0"/>
          <a:effectRef idx="0"/>
          <a:fontRef idx="minor"/>
        </p:style>
        <p:txBody>
          <a:bodyPr lIns="90000" rIns="90000" tIns="45000" bIns="45000"/>
          <a:p>
            <a:pPr>
              <a:lnSpc>
                <a:spcPct val="90000"/>
              </a:lnSpc>
              <a:spcBef>
                <a:spcPts val="1001"/>
              </a:spcBef>
            </a:pPr>
            <a:r>
              <a:rPr b="1" lang="fr-FR" sz="1400" spc="185" strike="noStrike">
                <a:solidFill>
                  <a:srgbClr val="000000"/>
                </a:solidFill>
                <a:uFill>
                  <a:solidFill>
                    <a:srgbClr val="ffffff"/>
                  </a:solidFill>
                </a:uFill>
                <a:latin typeface="Calibri"/>
                <a:ea typeface="DejaVu Sans"/>
              </a:rPr>
              <a:t>Les bons réflexes :</a:t>
            </a:r>
            <a:endParaRPr b="0" lang="fr-FR" sz="1800" spc="-1" strike="noStrike">
              <a:solidFill>
                <a:srgbClr val="000000"/>
              </a:solidFill>
              <a:uFill>
                <a:solidFill>
                  <a:srgbClr val="ffffff"/>
                </a:solidFill>
              </a:uFill>
              <a:latin typeface="Arial"/>
            </a:endParaRPr>
          </a:p>
          <a:p>
            <a:pPr marL="216000" indent="-216000">
              <a:lnSpc>
                <a:spcPct val="90000"/>
              </a:lnSpc>
              <a:spcBef>
                <a:spcPts val="1001"/>
              </a:spcBef>
              <a:buClr>
                <a:srgbClr val="000000"/>
              </a:buClr>
              <a:buFont typeface="Wingdings" charset="2"/>
              <a:buChar char=""/>
            </a:pPr>
            <a:r>
              <a:rPr b="0" lang="fr-FR" sz="1400" spc="185" strike="noStrike">
                <a:solidFill>
                  <a:srgbClr val="000000"/>
                </a:solidFill>
                <a:uFill>
                  <a:solidFill>
                    <a:srgbClr val="ffffff"/>
                  </a:solidFill>
                </a:uFill>
                <a:latin typeface="Calibri"/>
                <a:ea typeface="DejaVu Sans"/>
              </a:rPr>
              <a:t>  </a:t>
            </a:r>
            <a:r>
              <a:rPr b="0" lang="fr-FR" sz="1400" spc="185" strike="noStrike">
                <a:solidFill>
                  <a:srgbClr val="000000"/>
                </a:solidFill>
                <a:uFill>
                  <a:solidFill>
                    <a:srgbClr val="ffffff"/>
                  </a:solidFill>
                </a:uFill>
                <a:latin typeface="Calibri"/>
                <a:ea typeface="DejaVu Sans"/>
              </a:rPr>
              <a:t>Ne pas répondre ni se venger</a:t>
            </a:r>
            <a:endParaRPr b="0" lang="fr-FR" sz="1800" spc="-1" strike="noStrike">
              <a:solidFill>
                <a:srgbClr val="000000"/>
              </a:solidFill>
              <a:uFill>
                <a:solidFill>
                  <a:srgbClr val="ffffff"/>
                </a:solidFill>
              </a:uFill>
              <a:latin typeface="Arial"/>
            </a:endParaRPr>
          </a:p>
          <a:p>
            <a:pPr marL="216000" indent="-216000">
              <a:lnSpc>
                <a:spcPct val="90000"/>
              </a:lnSpc>
              <a:spcBef>
                <a:spcPts val="1001"/>
              </a:spcBef>
              <a:buClr>
                <a:srgbClr val="000000"/>
              </a:buClr>
              <a:buFont typeface="Wingdings" charset="2"/>
              <a:buChar char=""/>
            </a:pPr>
            <a:r>
              <a:rPr b="0" lang="fr-FR" sz="1400" spc="185" strike="noStrike">
                <a:solidFill>
                  <a:srgbClr val="000000"/>
                </a:solidFill>
                <a:uFill>
                  <a:solidFill>
                    <a:srgbClr val="ffffff"/>
                  </a:solidFill>
                </a:uFill>
                <a:latin typeface="Calibri"/>
                <a:ea typeface="DejaVu Sans"/>
              </a:rPr>
              <a:t>  </a:t>
            </a:r>
            <a:r>
              <a:rPr b="0" lang="fr-FR" sz="1400" spc="185" strike="noStrike">
                <a:solidFill>
                  <a:srgbClr val="000000"/>
                </a:solidFill>
                <a:uFill>
                  <a:solidFill>
                    <a:srgbClr val="ffffff"/>
                  </a:solidFill>
                </a:uFill>
                <a:latin typeface="Calibri"/>
                <a:ea typeface="DejaVu Sans"/>
              </a:rPr>
              <a:t>Capture écran des propos / propos tenus</a:t>
            </a:r>
            <a:endParaRPr b="0" lang="fr-FR" sz="1800" spc="-1" strike="noStrike">
              <a:solidFill>
                <a:srgbClr val="000000"/>
              </a:solidFill>
              <a:uFill>
                <a:solidFill>
                  <a:srgbClr val="ffffff"/>
                </a:solidFill>
              </a:uFill>
              <a:latin typeface="Arial"/>
            </a:endParaRPr>
          </a:p>
          <a:p>
            <a:pPr marL="216000" indent="-216000">
              <a:lnSpc>
                <a:spcPct val="90000"/>
              </a:lnSpc>
              <a:spcBef>
                <a:spcPts val="1001"/>
              </a:spcBef>
              <a:buClr>
                <a:srgbClr val="000000"/>
              </a:buClr>
              <a:buFont typeface="Wingdings" charset="2"/>
              <a:buChar char=""/>
            </a:pPr>
            <a:r>
              <a:rPr b="0" lang="fr-FR" sz="1400" spc="185" strike="noStrike">
                <a:solidFill>
                  <a:srgbClr val="000000"/>
                </a:solidFill>
                <a:uFill>
                  <a:solidFill>
                    <a:srgbClr val="ffffff"/>
                  </a:solidFill>
                </a:uFill>
                <a:latin typeface="Calibri"/>
                <a:ea typeface="DejaVu Sans"/>
              </a:rPr>
              <a:t>  </a:t>
            </a:r>
            <a:r>
              <a:rPr b="0" lang="fr-FR" sz="1400" spc="185" strike="noStrike">
                <a:solidFill>
                  <a:srgbClr val="000000"/>
                </a:solidFill>
                <a:uFill>
                  <a:solidFill>
                    <a:srgbClr val="ffffff"/>
                  </a:solidFill>
                </a:uFill>
                <a:latin typeface="Calibri"/>
                <a:ea typeface="DejaVu Sans"/>
              </a:rPr>
              <a:t>Se tourner vers un adulte/parent/encadrant responsable. Ou appeler </a:t>
            </a:r>
            <a:r>
              <a:rPr b="0" lang="fr-FR" sz="1400" spc="185" strike="noStrike" u="sng">
                <a:solidFill>
                  <a:srgbClr val="0000ff"/>
                </a:solidFill>
                <a:uFill>
                  <a:solidFill>
                    <a:srgbClr val="ffffff"/>
                  </a:solidFill>
                </a:uFill>
                <a:latin typeface="Calibri"/>
                <a:ea typeface="DejaVu Sans"/>
                <a:hlinkClick r:id="rId6"/>
              </a:rPr>
              <a:t>www.netecoute.fr</a:t>
            </a:r>
            <a:r>
              <a:rPr b="0" lang="fr-FR" sz="1400" spc="185" strike="noStrike">
                <a:solidFill>
                  <a:srgbClr val="000000"/>
                </a:solidFill>
                <a:uFill>
                  <a:solidFill>
                    <a:srgbClr val="ffffff"/>
                  </a:solidFill>
                </a:uFill>
                <a:latin typeface="Calibri"/>
                <a:ea typeface="DejaVu Sans"/>
              </a:rPr>
              <a:t>  -  0 800 200 200 – gratuit/anonyme/confidentiel</a:t>
            </a:r>
            <a:endParaRPr b="0" lang="fr-FR" sz="1800" spc="-1" strike="noStrike">
              <a:solidFill>
                <a:srgbClr val="000000"/>
              </a:solidFill>
              <a:uFill>
                <a:solidFill>
                  <a:srgbClr val="ffffff"/>
                </a:solidFill>
              </a:uFill>
              <a:latin typeface="Arial"/>
            </a:endParaRPr>
          </a:p>
          <a:p>
            <a:pPr marL="216000" indent="-216000">
              <a:lnSpc>
                <a:spcPct val="90000"/>
              </a:lnSpc>
              <a:spcBef>
                <a:spcPts val="1001"/>
              </a:spcBef>
              <a:buClr>
                <a:srgbClr val="000000"/>
              </a:buClr>
              <a:buFont typeface="Wingdings" charset="2"/>
              <a:buChar char=""/>
            </a:pPr>
            <a:r>
              <a:rPr b="0" lang="fr-FR" sz="1400" spc="185" strike="noStrike">
                <a:solidFill>
                  <a:srgbClr val="000000"/>
                </a:solidFill>
                <a:uFill>
                  <a:solidFill>
                    <a:srgbClr val="ffffff"/>
                  </a:solidFill>
                </a:uFill>
                <a:latin typeface="Calibri"/>
                <a:ea typeface="DejaVu Sans"/>
              </a:rPr>
              <a:t>  </a:t>
            </a:r>
            <a:r>
              <a:rPr b="0" lang="fr-FR" sz="1400" spc="185" strike="noStrike">
                <a:solidFill>
                  <a:srgbClr val="000000"/>
                </a:solidFill>
                <a:uFill>
                  <a:solidFill>
                    <a:srgbClr val="ffffff"/>
                  </a:solidFill>
                </a:uFill>
                <a:latin typeface="Calibri"/>
                <a:ea typeface="DejaVu Sans"/>
              </a:rPr>
              <a:t>Demander au site de dépublier l’information sur vous  (bouton  signalement sur Facebook ou contact mail ) + copie écran de votre démarche. </a:t>
            </a:r>
            <a:r>
              <a:rPr b="0" lang="fr-FR" sz="1400" spc="185" strike="noStrike" u="sng">
                <a:solidFill>
                  <a:srgbClr val="0000ff"/>
                </a:solidFill>
                <a:uFill>
                  <a:solidFill>
                    <a:srgbClr val="ffffff"/>
                  </a:solidFill>
                </a:uFill>
                <a:latin typeface="Calibri"/>
                <a:ea typeface="DejaVu Sans"/>
                <a:hlinkClick r:id="rId7"/>
              </a:rPr>
              <a:t>Nos modèles de courrier</a:t>
            </a:r>
            <a:endParaRPr b="0" lang="fr-FR" sz="1800" spc="-1" strike="noStrike">
              <a:solidFill>
                <a:srgbClr val="000000"/>
              </a:solidFill>
              <a:uFill>
                <a:solidFill>
                  <a:srgbClr val="ffffff"/>
                </a:solidFill>
              </a:uFill>
              <a:latin typeface="Arial"/>
            </a:endParaRPr>
          </a:p>
          <a:p>
            <a:pPr marL="216000" indent="-216000">
              <a:lnSpc>
                <a:spcPct val="90000"/>
              </a:lnSpc>
              <a:spcBef>
                <a:spcPts val="1001"/>
              </a:spcBef>
              <a:buClr>
                <a:srgbClr val="000000"/>
              </a:buClr>
              <a:buFont typeface="Wingdings" charset="2"/>
              <a:buChar char=""/>
            </a:pPr>
            <a:r>
              <a:rPr b="0" lang="fr-FR" sz="1400" spc="185" strike="noStrike">
                <a:solidFill>
                  <a:srgbClr val="000000"/>
                </a:solidFill>
                <a:uFill>
                  <a:solidFill>
                    <a:srgbClr val="ffffff"/>
                  </a:solidFill>
                </a:uFill>
                <a:latin typeface="Calibri"/>
                <a:ea typeface="DejaVu Sans"/>
              </a:rPr>
              <a:t>  </a:t>
            </a:r>
            <a:r>
              <a:rPr b="0" lang="fr-FR" sz="1400" spc="185" strike="noStrike">
                <a:solidFill>
                  <a:srgbClr val="000000"/>
                </a:solidFill>
                <a:uFill>
                  <a:solidFill>
                    <a:srgbClr val="ffffff"/>
                  </a:solidFill>
                </a:uFill>
                <a:latin typeface="Calibri"/>
                <a:ea typeface="DejaVu Sans"/>
              </a:rPr>
              <a:t>En parallèle demandez au moteur de recherche de </a:t>
            </a:r>
            <a:r>
              <a:rPr b="0" lang="fr-FR" sz="1400" spc="185" strike="noStrike" u="sng">
                <a:solidFill>
                  <a:srgbClr val="0000ff"/>
                </a:solidFill>
                <a:uFill>
                  <a:solidFill>
                    <a:srgbClr val="ffffff"/>
                  </a:solidFill>
                </a:uFill>
                <a:latin typeface="Calibri"/>
                <a:ea typeface="DejaVu Sans"/>
                <a:hlinkClick r:id="rId8"/>
              </a:rPr>
              <a:t>déréférencer le contenu</a:t>
            </a:r>
            <a:endParaRPr b="0" lang="fr-FR" sz="1800" spc="-1" strike="noStrike">
              <a:solidFill>
                <a:srgbClr val="000000"/>
              </a:solidFill>
              <a:uFill>
                <a:solidFill>
                  <a:srgbClr val="ffffff"/>
                </a:solidFill>
              </a:uFill>
              <a:latin typeface="Arial"/>
            </a:endParaRPr>
          </a:p>
          <a:p>
            <a:pPr marL="216000" indent="-216000">
              <a:lnSpc>
                <a:spcPct val="90000"/>
              </a:lnSpc>
              <a:spcBef>
                <a:spcPts val="1001"/>
              </a:spcBef>
              <a:buClr>
                <a:srgbClr val="000000"/>
              </a:buClr>
              <a:buFont typeface="Wingdings" charset="2"/>
              <a:buChar char=""/>
            </a:pPr>
            <a:r>
              <a:rPr b="0" lang="fr-FR" sz="1400" spc="185" strike="noStrike">
                <a:solidFill>
                  <a:srgbClr val="000000"/>
                </a:solidFill>
                <a:uFill>
                  <a:solidFill>
                    <a:srgbClr val="ffffff"/>
                  </a:solidFill>
                </a:uFill>
                <a:latin typeface="Calibri"/>
                <a:ea typeface="DejaVu Sans"/>
              </a:rPr>
              <a:t>  </a:t>
            </a:r>
            <a:r>
              <a:rPr b="0" lang="fr-FR" sz="1400" spc="185" strike="noStrike">
                <a:solidFill>
                  <a:srgbClr val="000000"/>
                </a:solidFill>
                <a:uFill>
                  <a:solidFill>
                    <a:srgbClr val="ffffff"/>
                  </a:solidFill>
                </a:uFill>
                <a:latin typeface="Calibri"/>
                <a:ea typeface="DejaVu Sans"/>
              </a:rPr>
              <a:t>Portez plainte auprès de la Gendarmerie/Police si le harcèlement est très grave avec les parents.  </a:t>
            </a:r>
            <a:endParaRPr b="0" lang="fr-FR" sz="1800" spc="-1" strike="noStrike">
              <a:solidFill>
                <a:srgbClr val="000000"/>
              </a:solidFill>
              <a:uFill>
                <a:solidFill>
                  <a:srgbClr val="ffffff"/>
                </a:solidFill>
              </a:uFill>
              <a:latin typeface="Arial"/>
            </a:endParaRPr>
          </a:p>
          <a:p>
            <a:pPr>
              <a:lnSpc>
                <a:spcPct val="90000"/>
              </a:lnSpc>
              <a:spcBef>
                <a:spcPts val="1001"/>
              </a:spcBef>
            </a:pPr>
            <a:endParaRPr b="0" lang="fr-FR" sz="1800" spc="-1" strike="noStrike">
              <a:solidFill>
                <a:srgbClr val="000000"/>
              </a:solidFill>
              <a:uFill>
                <a:solidFill>
                  <a:srgbClr val="ffffff"/>
                </a:solidFill>
              </a:uFill>
              <a:latin typeface="Arial"/>
            </a:endParaRPr>
          </a:p>
          <a:p>
            <a:pPr>
              <a:lnSpc>
                <a:spcPct val="90000"/>
              </a:lnSpc>
              <a:spcBef>
                <a:spcPts val="1001"/>
              </a:spcBef>
            </a:pPr>
            <a:endParaRPr b="0" lang="fr-FR" sz="1800" spc="-1" strike="noStrike">
              <a:solidFill>
                <a:srgbClr val="000000"/>
              </a:solidFill>
              <a:uFill>
                <a:solidFill>
                  <a:srgbClr val="ffffff"/>
                </a:solidFill>
              </a:uFill>
              <a:latin typeface="Arial"/>
            </a:endParaRPr>
          </a:p>
          <a:p>
            <a:pPr>
              <a:lnSpc>
                <a:spcPct val="90000"/>
              </a:lnSpc>
              <a:spcBef>
                <a:spcPts val="1001"/>
              </a:spcBef>
            </a:pPr>
            <a:endParaRPr b="0" lang="fr-FR" sz="1800" spc="-1" strike="noStrike">
              <a:solidFill>
                <a:srgbClr val="000000"/>
              </a:solidFill>
              <a:uFill>
                <a:solidFill>
                  <a:srgbClr val="ffffff"/>
                </a:solidFill>
              </a:uFill>
              <a:latin typeface="Arial"/>
            </a:endParaRPr>
          </a:p>
          <a:p>
            <a:pPr>
              <a:lnSpc>
                <a:spcPct val="90000"/>
              </a:lnSpc>
              <a:spcBef>
                <a:spcPts val="1001"/>
              </a:spcBef>
            </a:pPr>
            <a:endParaRPr b="0" lang="fr-FR" sz="1800" spc="-1" strike="noStrike">
              <a:solidFill>
                <a:srgbClr val="000000"/>
              </a:solidFill>
              <a:uFill>
                <a:solidFill>
                  <a:srgbClr val="ffffff"/>
                </a:solidFill>
              </a:uFill>
              <a:latin typeface="Arial"/>
            </a:endParaRPr>
          </a:p>
        </p:txBody>
      </p:sp>
      <p:sp>
        <p:nvSpPr>
          <p:cNvPr id="690" name="CustomShape 8"/>
          <p:cNvSpPr/>
          <p:nvPr/>
        </p:nvSpPr>
        <p:spPr>
          <a:xfrm>
            <a:off x="107640" y="5445360"/>
            <a:ext cx="8460360" cy="805320"/>
          </a:xfrm>
          <a:prstGeom prst="rect">
            <a:avLst/>
          </a:prstGeom>
          <a:noFill/>
          <a:ln>
            <a:noFill/>
          </a:ln>
        </p:spPr>
        <p:style>
          <a:lnRef idx="0"/>
          <a:fillRef idx="0"/>
          <a:effectRef idx="0"/>
          <a:fontRef idx="minor"/>
        </p:style>
        <p:txBody>
          <a:bodyPr lIns="90000" rIns="90000" tIns="45000" bIns="45000"/>
          <a:p>
            <a:pPr>
              <a:lnSpc>
                <a:spcPct val="100000"/>
              </a:lnSpc>
            </a:pPr>
            <a:r>
              <a:rPr b="1" lang="fr-FR" sz="1400" spc="-1" strike="noStrike">
                <a:solidFill>
                  <a:srgbClr val="dd3519"/>
                </a:solidFill>
                <a:uFill>
                  <a:solidFill>
                    <a:srgbClr val="ffffff"/>
                  </a:solidFill>
                </a:uFill>
                <a:latin typeface="Arial"/>
                <a:ea typeface="DejaVu Sans"/>
              </a:rPr>
              <a:t>Si quelqu’un d’autre est harcelé ? </a:t>
            </a:r>
            <a:endParaRPr b="0" lang="fr-FR" sz="1800" spc="-1" strike="noStrike">
              <a:solidFill>
                <a:srgbClr val="000000"/>
              </a:solidFill>
              <a:uFill>
                <a:solidFill>
                  <a:srgbClr val="ffffff"/>
                </a:solidFill>
              </a:uFill>
              <a:latin typeface="Arial"/>
            </a:endParaRPr>
          </a:p>
          <a:p>
            <a:pPr>
              <a:lnSpc>
                <a:spcPct val="100000"/>
              </a:lnSpc>
            </a:pPr>
            <a:r>
              <a:rPr b="1" lang="fr-FR" sz="1100" spc="-1" strike="noStrike">
                <a:solidFill>
                  <a:srgbClr val="dd3519"/>
                </a:solidFill>
                <a:uFill>
                  <a:solidFill>
                    <a:srgbClr val="ffffff"/>
                  </a:solidFill>
                </a:uFill>
                <a:latin typeface="Arial"/>
                <a:ea typeface="DejaVu Sans"/>
              </a:rPr>
              <a:t> </a:t>
            </a:r>
            <a:r>
              <a:rPr b="1" lang="fr-FR" sz="1100" spc="-1" strike="noStrike">
                <a:solidFill>
                  <a:srgbClr val="dd3519"/>
                </a:solidFill>
                <a:uFill>
                  <a:solidFill>
                    <a:srgbClr val="ffffff"/>
                  </a:solidFill>
                </a:uFill>
                <a:latin typeface="Arial"/>
                <a:ea typeface="DejaVu Sans"/>
              </a:rPr>
              <a:t>Ne surtout pas faire suivre de photos, de vidéos ou de messages insultants (responsabilité devant la justice)</a:t>
            </a:r>
            <a:endParaRPr b="0" lang="fr-FR" sz="1800" spc="-1" strike="noStrike">
              <a:solidFill>
                <a:srgbClr val="000000"/>
              </a:solidFill>
              <a:uFill>
                <a:solidFill>
                  <a:srgbClr val="ffffff"/>
                </a:solidFill>
              </a:uFill>
              <a:latin typeface="Arial"/>
            </a:endParaRPr>
          </a:p>
          <a:p>
            <a:pPr>
              <a:lnSpc>
                <a:spcPct val="100000"/>
              </a:lnSpc>
            </a:pPr>
            <a:r>
              <a:rPr b="1" lang="fr-FR" sz="1100" spc="-1" strike="noStrike">
                <a:solidFill>
                  <a:srgbClr val="dd3519"/>
                </a:solidFill>
                <a:uFill>
                  <a:solidFill>
                    <a:srgbClr val="ffffff"/>
                  </a:solidFill>
                </a:uFill>
                <a:latin typeface="Arial"/>
                <a:ea typeface="DejaVu Sans"/>
              </a:rPr>
              <a:t> </a:t>
            </a:r>
            <a:r>
              <a:rPr b="1" lang="fr-FR" sz="1100" spc="-1" strike="noStrike">
                <a:solidFill>
                  <a:srgbClr val="dd3519"/>
                </a:solidFill>
                <a:uFill>
                  <a:solidFill>
                    <a:srgbClr val="ffffff"/>
                  </a:solidFill>
                </a:uFill>
                <a:latin typeface="Arial"/>
                <a:ea typeface="DejaVu Sans"/>
              </a:rPr>
              <a:t>Ecouter la victime et la conseiller (copie d’écran, non-réponse, signalement  site + Net Ecoute </a:t>
            </a:r>
            <a:endParaRPr b="0" lang="fr-FR" sz="1800" spc="-1" strike="noStrike">
              <a:solidFill>
                <a:srgbClr val="000000"/>
              </a:solidFill>
              <a:uFill>
                <a:solidFill>
                  <a:srgbClr val="ffffff"/>
                </a:solidFill>
              </a:uFill>
              <a:latin typeface="Arial"/>
            </a:endParaRPr>
          </a:p>
          <a:p>
            <a:pPr>
              <a:lnSpc>
                <a:spcPct val="100000"/>
              </a:lnSpc>
            </a:pPr>
            <a:r>
              <a:rPr b="1" lang="fr-FR" sz="1100" spc="-1" strike="noStrike">
                <a:solidFill>
                  <a:srgbClr val="dd3519"/>
                </a:solidFill>
                <a:uFill>
                  <a:solidFill>
                    <a:srgbClr val="ffffff"/>
                  </a:solidFill>
                </a:uFill>
                <a:latin typeface="Arial"/>
                <a:ea typeface="DejaVu Sans"/>
              </a:rPr>
              <a:t> </a:t>
            </a:r>
            <a:r>
              <a:rPr b="1" lang="fr-FR" sz="1100" spc="-1" strike="noStrike">
                <a:solidFill>
                  <a:srgbClr val="dd3519"/>
                </a:solidFill>
                <a:uFill>
                  <a:solidFill>
                    <a:srgbClr val="ffffff"/>
                  </a:solidFill>
                </a:uFill>
                <a:latin typeface="Arial"/>
                <a:ea typeface="DejaVu Sans"/>
              </a:rPr>
              <a:t>Informer l’équipe éducative</a:t>
            </a:r>
            <a:endParaRPr b="0" lang="fr-FR" sz="1800" spc="-1" strike="noStrike">
              <a:solidFill>
                <a:srgbClr val="000000"/>
              </a:solidFill>
              <a:uFill>
                <a:solidFill>
                  <a:srgbClr val="ffffff"/>
                </a:solidFill>
              </a:uFill>
              <a:latin typeface="Arial"/>
            </a:endParaRPr>
          </a:p>
        </p:txBody>
      </p:sp>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1" name="CustomShape 1"/>
          <p:cNvSpPr/>
          <p:nvPr/>
        </p:nvSpPr>
        <p:spPr>
          <a:xfrm>
            <a:off x="467640" y="324360"/>
            <a:ext cx="7771680" cy="575280"/>
          </a:xfrm>
          <a:prstGeom prst="rect">
            <a:avLst/>
          </a:prstGeom>
          <a:noFill/>
          <a:ln>
            <a:noFill/>
          </a:ln>
        </p:spPr>
        <p:style>
          <a:lnRef idx="0"/>
          <a:fillRef idx="0"/>
          <a:effectRef idx="0"/>
          <a:fontRef idx="minor"/>
        </p:style>
        <p:txBody>
          <a:bodyPr lIns="90000" rIns="90000" tIns="45000" bIns="45000" anchor="ctr"/>
          <a:p>
            <a:pPr>
              <a:lnSpc>
                <a:spcPct val="100000"/>
              </a:lnSpc>
            </a:pPr>
            <a:r>
              <a:rPr b="1" lang="fr-FR" sz="2800" spc="-1" strike="noStrike">
                <a:solidFill>
                  <a:srgbClr val="c00000"/>
                </a:solidFill>
                <a:uFill>
                  <a:solidFill>
                    <a:srgbClr val="ffffff"/>
                  </a:solidFill>
                </a:uFill>
                <a:latin typeface="Arial"/>
              </a:rPr>
              <a:t>[ANNEXES] Lexique</a:t>
            </a:r>
            <a:endParaRPr b="0" lang="fr-FR" sz="1800" spc="-1" strike="noStrike">
              <a:solidFill>
                <a:srgbClr val="000000"/>
              </a:solidFill>
              <a:uFill>
                <a:solidFill>
                  <a:srgbClr val="ffffff"/>
                </a:solidFill>
              </a:uFill>
              <a:latin typeface="Arial"/>
            </a:endParaRPr>
          </a:p>
        </p:txBody>
      </p:sp>
      <p:sp>
        <p:nvSpPr>
          <p:cNvPr id="692" name="CustomShape 2"/>
          <p:cNvSpPr/>
          <p:nvPr/>
        </p:nvSpPr>
        <p:spPr>
          <a:xfrm>
            <a:off x="1331640" y="6454440"/>
            <a:ext cx="5256000" cy="31212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fr-FR" sz="1000" spc="-1" strike="noStrike" cap="all">
                <a:solidFill>
                  <a:srgbClr val="585d68"/>
                </a:solidFill>
                <a:uFill>
                  <a:solidFill>
                    <a:srgbClr val="ffffff"/>
                  </a:solidFill>
                </a:uFill>
                <a:latin typeface="Arial"/>
              </a:rPr>
              <a:t>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693" name="CustomShape 3"/>
          <p:cNvSpPr/>
          <p:nvPr/>
        </p:nvSpPr>
        <p:spPr>
          <a:xfrm>
            <a:off x="395640" y="6479280"/>
            <a:ext cx="791280" cy="287280"/>
          </a:xfrm>
          <a:prstGeom prst="rect">
            <a:avLst/>
          </a:prstGeom>
          <a:noFill/>
          <a:ln>
            <a:noFill/>
          </a:ln>
        </p:spPr>
        <p:style>
          <a:lnRef idx="0"/>
          <a:fillRef idx="0"/>
          <a:effectRef idx="0"/>
          <a:fontRef idx="minor"/>
        </p:style>
        <p:txBody>
          <a:bodyPr lIns="90000" rIns="90000" tIns="45000" bIns="45000" anchor="ctr"/>
          <a:p>
            <a:pPr algn="r">
              <a:lnSpc>
                <a:spcPct val="100000"/>
              </a:lnSpc>
            </a:pPr>
            <a:fld id="{4B97904F-4C58-4003-B483-2E1A11B8016B}" type="slidenum">
              <a:rPr b="1" lang="fr-FR" sz="1000" spc="-1" strike="noStrike">
                <a:solidFill>
                  <a:srgbClr val="8b96bc"/>
                </a:solidFill>
                <a:uFill>
                  <a:solidFill>
                    <a:srgbClr val="ffffff"/>
                  </a:solidFill>
                </a:uFill>
                <a:latin typeface="Arial"/>
              </a:rPr>
              <a:t>&lt;numéro&gt;</a:t>
            </a:fld>
            <a:endParaRPr b="0" lang="fr-FR" sz="1800" spc="-1" strike="noStrike">
              <a:solidFill>
                <a:srgbClr val="000000"/>
              </a:solidFill>
              <a:uFill>
                <a:solidFill>
                  <a:srgbClr val="ffffff"/>
                </a:solidFill>
              </a:uFill>
              <a:latin typeface="Arial"/>
            </a:endParaRPr>
          </a:p>
        </p:txBody>
      </p:sp>
      <p:sp>
        <p:nvSpPr>
          <p:cNvPr id="694" name="CustomShape 4"/>
          <p:cNvSpPr/>
          <p:nvPr/>
        </p:nvSpPr>
        <p:spPr>
          <a:xfrm>
            <a:off x="395640" y="1365120"/>
            <a:ext cx="8280360" cy="4799160"/>
          </a:xfrm>
          <a:prstGeom prst="rect">
            <a:avLst/>
          </a:prstGeom>
          <a:noFill/>
          <a:ln>
            <a:noFill/>
          </a:ln>
        </p:spPr>
        <p:style>
          <a:lnRef idx="0"/>
          <a:fillRef idx="0"/>
          <a:effectRef idx="0"/>
          <a:fontRef idx="minor"/>
        </p:style>
        <p:txBody>
          <a:bodyPr lIns="90000" rIns="90000" tIns="45000" bIns="45000"/>
          <a:p>
            <a:pPr algn="just">
              <a:lnSpc>
                <a:spcPct val="100000"/>
              </a:lnSpc>
              <a:spcBef>
                <a:spcPts val="1001"/>
              </a:spcBef>
              <a:spcAft>
                <a:spcPts val="201"/>
              </a:spcAft>
            </a:pPr>
            <a:r>
              <a:rPr b="1" lang="fr-FR" sz="1300" spc="-1" strike="noStrike">
                <a:solidFill>
                  <a:srgbClr val="000000"/>
                </a:solidFill>
                <a:uFill>
                  <a:solidFill>
                    <a:srgbClr val="ffffff"/>
                  </a:solidFill>
                </a:uFill>
                <a:latin typeface="Arial"/>
              </a:rPr>
              <a:t>ANONYMAT. </a:t>
            </a:r>
            <a:r>
              <a:rPr b="0" lang="fr-FR" sz="1300" spc="-1" strike="noStrike">
                <a:solidFill>
                  <a:srgbClr val="000000"/>
                </a:solidFill>
                <a:uFill>
                  <a:solidFill>
                    <a:srgbClr val="ffffff"/>
                  </a:solidFill>
                </a:uFill>
                <a:latin typeface="Arial"/>
              </a:rPr>
              <a:t>État qui permet à un individu de s’exprimer sans que l’on puisse l’identifier de manière nominative. L’anonymat est toujours relatif et donc facilement contournable. Un membre de votre famille peut par exemple savoir que vous vous exprimer sous le pseudonyme « XO356 ». Un pseudo couplé à un métier et une organisation peut révéler l’identité d’une personne. </a:t>
            </a:r>
            <a:endParaRPr b="0" lang="fr-FR" sz="1800" spc="-1" strike="noStrike">
              <a:solidFill>
                <a:srgbClr val="000000"/>
              </a:solidFill>
              <a:uFill>
                <a:solidFill>
                  <a:srgbClr val="ffffff"/>
                </a:solidFill>
              </a:uFill>
              <a:latin typeface="Arial"/>
            </a:endParaRPr>
          </a:p>
          <a:p>
            <a:pPr algn="just">
              <a:lnSpc>
                <a:spcPct val="100000"/>
              </a:lnSpc>
              <a:spcBef>
                <a:spcPts val="1001"/>
              </a:spcBef>
              <a:spcAft>
                <a:spcPts val="201"/>
              </a:spcAft>
            </a:pPr>
            <a:r>
              <a:rPr b="1" lang="fr-FR" sz="1300" spc="-1" strike="noStrike" u="sng">
                <a:solidFill>
                  <a:srgbClr val="0000ff"/>
                </a:solidFill>
                <a:uFill>
                  <a:solidFill>
                    <a:srgbClr val="ffffff"/>
                  </a:solidFill>
                </a:uFill>
                <a:latin typeface="Arial"/>
                <a:hlinkClick r:id="rId1"/>
              </a:rPr>
              <a:t>CYBER-HARCELEMENT.</a:t>
            </a:r>
            <a:r>
              <a:rPr b="1" lang="fr-FR" sz="1300" spc="-1" strike="noStrike">
                <a:solidFill>
                  <a:srgbClr val="000000"/>
                </a:solidFill>
                <a:uFill>
                  <a:solidFill>
                    <a:srgbClr val="ffffff"/>
                  </a:solidFill>
                </a:uFill>
                <a:latin typeface="Arial"/>
              </a:rPr>
              <a:t> « </a:t>
            </a:r>
            <a:r>
              <a:rPr b="0" lang="fr-FR" sz="1300" spc="-1" strike="noStrike">
                <a:solidFill>
                  <a:srgbClr val="000000"/>
                </a:solidFill>
                <a:uFill>
                  <a:solidFill>
                    <a:srgbClr val="ffffff"/>
                  </a:solidFill>
                </a:uFill>
                <a:latin typeface="Arial"/>
              </a:rPr>
              <a:t>Le cyber-harcèlement est défini comme « un acte agressif, intentionnel perpétré par un individu ou un groupe d’individus au moyen de formes de communication électroniques, de façon répétée à l’encontre d’une victime qui ne peut facilement se défendre seule* ». Le cyber-harcèlement se pratique via les téléphones portables, messageries instantanées, forums, chats, jeux en ligne, courriers électroniques, réseaux sociaux, site de partage de photographies etc. »</a:t>
            </a:r>
            <a:endParaRPr b="0" lang="fr-FR" sz="1800" spc="-1" strike="noStrike">
              <a:solidFill>
                <a:srgbClr val="000000"/>
              </a:solidFill>
              <a:uFill>
                <a:solidFill>
                  <a:srgbClr val="ffffff"/>
                </a:solidFill>
              </a:uFill>
              <a:latin typeface="Arial"/>
            </a:endParaRPr>
          </a:p>
          <a:p>
            <a:pPr algn="just">
              <a:lnSpc>
                <a:spcPct val="100000"/>
              </a:lnSpc>
              <a:spcBef>
                <a:spcPts val="1001"/>
              </a:spcBef>
              <a:spcAft>
                <a:spcPts val="201"/>
              </a:spcAft>
            </a:pPr>
            <a:r>
              <a:rPr b="1" lang="fr-FR" sz="1300" spc="-1" strike="noStrike" u="sng">
                <a:solidFill>
                  <a:srgbClr val="0000ff"/>
                </a:solidFill>
                <a:uFill>
                  <a:solidFill>
                    <a:srgbClr val="ffffff"/>
                  </a:solidFill>
                </a:uFill>
                <a:latin typeface="Arial"/>
                <a:hlinkClick r:id="rId2"/>
              </a:rPr>
              <a:t>DONNEE PERSONNELLE</a:t>
            </a:r>
            <a:r>
              <a:rPr b="0" lang="fr-FR" sz="1300" spc="-1" strike="noStrike" u="sng">
                <a:solidFill>
                  <a:srgbClr val="0000ff"/>
                </a:solidFill>
                <a:uFill>
                  <a:solidFill>
                    <a:srgbClr val="ffffff"/>
                  </a:solidFill>
                </a:uFill>
                <a:latin typeface="Arial"/>
                <a:hlinkClick r:id="rId3"/>
              </a:rPr>
              <a:t> </a:t>
            </a:r>
            <a:r>
              <a:rPr b="0" lang="fr-FR" sz="1300" spc="-1" strike="noStrike">
                <a:solidFill>
                  <a:srgbClr val="000000"/>
                </a:solidFill>
                <a:uFill>
                  <a:solidFill>
                    <a:srgbClr val="ffffff"/>
                  </a:solidFill>
                </a:uFill>
                <a:latin typeface="Arial"/>
              </a:rPr>
              <a:t>: « Une donnée est considérée à caractère personnel quand elle permet d’identifier directement ou indirectement une personne précise. Cela peut-être une adresse IP, nom, n° d’immatriculation, n° de téléphone, éléments biométriques tels que l’empreinte digitale, ADN, numéro d’Identification Nationale Étudiant, mais aussi un like, une photo de vous, un commentaire pourvu que cette donnée soit associée à votre nom. L'article 38 de la loi Informatique et libertés reconnaît à toute personne physique le droit de "</a:t>
            </a:r>
            <a:r>
              <a:rPr b="0" i="1" lang="fr-FR" sz="1300" spc="-1" strike="noStrike">
                <a:solidFill>
                  <a:srgbClr val="000000"/>
                </a:solidFill>
                <a:uFill>
                  <a:solidFill>
                    <a:srgbClr val="ffffff"/>
                  </a:solidFill>
                </a:uFill>
                <a:latin typeface="Arial"/>
              </a:rPr>
              <a:t>s'opposer, pour des motifs légitimes, à ce que des données à caractère personnel la concernant fassent l'objet d'un traitement.</a:t>
            </a:r>
            <a:r>
              <a:rPr b="0" lang="fr-FR" sz="1300" spc="-1" strike="noStrike">
                <a:solidFill>
                  <a:srgbClr val="000000"/>
                </a:solidFill>
                <a:uFill>
                  <a:solidFill>
                    <a:srgbClr val="ffffff"/>
                  </a:solidFill>
                </a:uFill>
                <a:latin typeface="Arial"/>
              </a:rPr>
              <a:t>" » </a:t>
            </a:r>
            <a:endParaRPr b="0" lang="fr-FR" sz="1800" spc="-1" strike="noStrike">
              <a:solidFill>
                <a:srgbClr val="000000"/>
              </a:solidFill>
              <a:uFill>
                <a:solidFill>
                  <a:srgbClr val="ffffff"/>
                </a:solidFill>
              </a:uFill>
              <a:latin typeface="Arial"/>
            </a:endParaRPr>
          </a:p>
          <a:p>
            <a:pPr algn="just">
              <a:lnSpc>
                <a:spcPct val="100000"/>
              </a:lnSpc>
              <a:spcBef>
                <a:spcPts val="1001"/>
              </a:spcBef>
              <a:spcAft>
                <a:spcPts val="201"/>
              </a:spcAft>
            </a:pPr>
            <a:r>
              <a:rPr b="1" lang="fr-FR" sz="1300" spc="-1" strike="noStrike" u="sng">
                <a:solidFill>
                  <a:srgbClr val="0000ff"/>
                </a:solidFill>
                <a:uFill>
                  <a:solidFill>
                    <a:srgbClr val="ffffff"/>
                  </a:solidFill>
                </a:uFill>
                <a:latin typeface="Arial"/>
                <a:hlinkClick r:id="rId4"/>
              </a:rPr>
              <a:t>DROIT A L’IMAGE</a:t>
            </a:r>
            <a:r>
              <a:rPr b="0" lang="fr-FR" sz="1300" spc="-1" strike="noStrike" u="sng">
                <a:solidFill>
                  <a:srgbClr val="0000ff"/>
                </a:solidFill>
                <a:uFill>
                  <a:solidFill>
                    <a:srgbClr val="ffffff"/>
                  </a:solidFill>
                </a:uFill>
                <a:latin typeface="Arial"/>
                <a:hlinkClick r:id="rId5"/>
              </a:rPr>
              <a:t>.</a:t>
            </a:r>
            <a:r>
              <a:rPr b="0" lang="fr-FR" sz="1300" spc="-1" strike="noStrike">
                <a:solidFill>
                  <a:srgbClr val="000000"/>
                </a:solidFill>
                <a:uFill>
                  <a:solidFill>
                    <a:srgbClr val="ffffff"/>
                  </a:solidFill>
                </a:uFill>
                <a:latin typeface="Arial"/>
              </a:rPr>
              <a:t> « Le droit à l’image permet à toute personne de s'opposer - quelle que soit la nature du support utilisé - à la reproduction et à la diffusion, sans son autorisation expresse, de son image. »</a:t>
            </a:r>
            <a:endParaRPr b="0" lang="fr-FR" sz="1800" spc="-1" strike="noStrike">
              <a:solidFill>
                <a:srgbClr val="000000"/>
              </a:solidFill>
              <a:uFill>
                <a:solidFill>
                  <a:srgbClr val="ffffff"/>
                </a:solidFill>
              </a:uFill>
              <a:latin typeface="Arial"/>
            </a:endParaRPr>
          </a:p>
          <a:p>
            <a:pPr algn="just">
              <a:lnSpc>
                <a:spcPct val="100000"/>
              </a:lnSpc>
              <a:spcBef>
                <a:spcPts val="1001"/>
              </a:spcBef>
              <a:spcAft>
                <a:spcPts val="201"/>
              </a:spcAft>
            </a:pPr>
            <a:endParaRPr b="0" lang="fr-FR" sz="1800" spc="-1" strike="noStrike">
              <a:solidFill>
                <a:srgbClr val="000000"/>
              </a:solidFill>
              <a:uFill>
                <a:solidFill>
                  <a:srgbClr val="ffffff"/>
                </a:solidFill>
              </a:uFill>
              <a:latin typeface="Arial"/>
            </a:endParaRPr>
          </a:p>
        </p:txBody>
      </p:sp>
      <p:sp>
        <p:nvSpPr>
          <p:cNvPr id="695" name="CustomShape 5"/>
          <p:cNvSpPr/>
          <p:nvPr/>
        </p:nvSpPr>
        <p:spPr>
          <a:xfrm>
            <a:off x="8820360" y="0"/>
            <a:ext cx="322920" cy="3319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Tree>
  </p:cSld>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6" name="CustomShape 1"/>
          <p:cNvSpPr/>
          <p:nvPr/>
        </p:nvSpPr>
        <p:spPr>
          <a:xfrm>
            <a:off x="467640" y="71280"/>
            <a:ext cx="7771680" cy="575280"/>
          </a:xfrm>
          <a:prstGeom prst="rect">
            <a:avLst/>
          </a:prstGeom>
          <a:noFill/>
          <a:ln>
            <a:noFill/>
          </a:ln>
        </p:spPr>
        <p:style>
          <a:lnRef idx="0"/>
          <a:fillRef idx="0"/>
          <a:effectRef idx="0"/>
          <a:fontRef idx="minor"/>
        </p:style>
        <p:txBody>
          <a:bodyPr lIns="90000" rIns="90000" tIns="45000" bIns="45000" anchor="ctr"/>
          <a:p>
            <a:pPr>
              <a:lnSpc>
                <a:spcPct val="100000"/>
              </a:lnSpc>
            </a:pPr>
            <a:r>
              <a:rPr b="1" lang="fr-FR" sz="2800" spc="-1" strike="noStrike">
                <a:solidFill>
                  <a:srgbClr val="c00000"/>
                </a:solidFill>
                <a:uFill>
                  <a:solidFill>
                    <a:srgbClr val="ffffff"/>
                  </a:solidFill>
                </a:uFill>
                <a:latin typeface="Arial"/>
              </a:rPr>
              <a:t>[ANNEXES] Lexique</a:t>
            </a:r>
            <a:endParaRPr b="0" lang="fr-FR" sz="1800" spc="-1" strike="noStrike">
              <a:solidFill>
                <a:srgbClr val="000000"/>
              </a:solidFill>
              <a:uFill>
                <a:solidFill>
                  <a:srgbClr val="ffffff"/>
                </a:solidFill>
              </a:uFill>
              <a:latin typeface="Arial"/>
            </a:endParaRPr>
          </a:p>
        </p:txBody>
      </p:sp>
      <p:sp>
        <p:nvSpPr>
          <p:cNvPr id="697" name="CustomShape 2"/>
          <p:cNvSpPr/>
          <p:nvPr/>
        </p:nvSpPr>
        <p:spPr>
          <a:xfrm>
            <a:off x="1331640" y="6454440"/>
            <a:ext cx="5256000" cy="31212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fr-FR" sz="1000" spc="-1" strike="noStrike" cap="all">
                <a:solidFill>
                  <a:srgbClr val="585d68"/>
                </a:solidFill>
                <a:uFill>
                  <a:solidFill>
                    <a:srgbClr val="ffffff"/>
                  </a:solidFill>
                </a:uFill>
                <a:latin typeface="Arial"/>
              </a:rPr>
              <a:t>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698" name="CustomShape 3"/>
          <p:cNvSpPr/>
          <p:nvPr/>
        </p:nvSpPr>
        <p:spPr>
          <a:xfrm>
            <a:off x="395640" y="6479280"/>
            <a:ext cx="791280" cy="287280"/>
          </a:xfrm>
          <a:prstGeom prst="rect">
            <a:avLst/>
          </a:prstGeom>
          <a:noFill/>
          <a:ln>
            <a:noFill/>
          </a:ln>
        </p:spPr>
        <p:style>
          <a:lnRef idx="0"/>
          <a:fillRef idx="0"/>
          <a:effectRef idx="0"/>
          <a:fontRef idx="minor"/>
        </p:style>
        <p:txBody>
          <a:bodyPr lIns="90000" rIns="90000" tIns="45000" bIns="45000" anchor="ctr"/>
          <a:p>
            <a:pPr algn="r">
              <a:lnSpc>
                <a:spcPct val="100000"/>
              </a:lnSpc>
            </a:pPr>
            <a:fld id="{1281A462-E618-470E-871B-33D39BF490B8}" type="slidenum">
              <a:rPr b="1" lang="fr-FR" sz="1000" spc="-1" strike="noStrike">
                <a:solidFill>
                  <a:srgbClr val="8b96bc"/>
                </a:solidFill>
                <a:uFill>
                  <a:solidFill>
                    <a:srgbClr val="ffffff"/>
                  </a:solidFill>
                </a:uFill>
                <a:latin typeface="Arial"/>
              </a:rPr>
              <a:t>&lt;numéro&gt;</a:t>
            </a:fld>
            <a:endParaRPr b="0" lang="fr-FR" sz="1800" spc="-1" strike="noStrike">
              <a:solidFill>
                <a:srgbClr val="000000"/>
              </a:solidFill>
              <a:uFill>
                <a:solidFill>
                  <a:srgbClr val="ffffff"/>
                </a:solidFill>
              </a:uFill>
              <a:latin typeface="Arial"/>
            </a:endParaRPr>
          </a:p>
        </p:txBody>
      </p:sp>
      <p:sp>
        <p:nvSpPr>
          <p:cNvPr id="699" name="CustomShape 4"/>
          <p:cNvSpPr/>
          <p:nvPr/>
        </p:nvSpPr>
        <p:spPr>
          <a:xfrm>
            <a:off x="8820360" y="0"/>
            <a:ext cx="322920" cy="3319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700" name="CustomShape 5"/>
          <p:cNvSpPr/>
          <p:nvPr/>
        </p:nvSpPr>
        <p:spPr>
          <a:xfrm>
            <a:off x="648000" y="648000"/>
            <a:ext cx="8135640" cy="5806080"/>
          </a:xfrm>
          <a:prstGeom prst="rect">
            <a:avLst/>
          </a:prstGeom>
          <a:noFill/>
          <a:ln>
            <a:noFill/>
          </a:ln>
        </p:spPr>
        <p:style>
          <a:lnRef idx="0"/>
          <a:fillRef idx="0"/>
          <a:effectRef idx="0"/>
          <a:fontRef idx="minor"/>
        </p:style>
        <p:txBody>
          <a:bodyPr lIns="90000" rIns="90000" tIns="45000" bIns="45000"/>
          <a:p>
            <a:r>
              <a:rPr b="1" lang="fr-FR" sz="1400" spc="-1" strike="noStrike">
                <a:solidFill>
                  <a:srgbClr val="000000"/>
                </a:solidFill>
                <a:uFill>
                  <a:solidFill>
                    <a:srgbClr val="ffffff"/>
                  </a:solidFill>
                </a:uFill>
                <a:latin typeface="Arial"/>
              </a:rPr>
              <a:t>DIFFAMATION.</a:t>
            </a:r>
            <a:r>
              <a:rPr b="0" lang="fr-FR" sz="1400" spc="-1" strike="noStrike">
                <a:solidFill>
                  <a:srgbClr val="000000"/>
                </a:solidFill>
                <a:uFill>
                  <a:solidFill>
                    <a:srgbClr val="ffffff"/>
                  </a:solidFill>
                </a:uFill>
                <a:latin typeface="Arial"/>
              </a:rPr>
              <a:t> « La diffamation est l'imputation d'un fait non avéré qui porte atteinte à l'honneur et à la considération d'une personne. Elle relève d'une procédure spécifique permettant de protéger la liberté d'expression. » </a:t>
            </a:r>
            <a:endParaRPr b="0" lang="fr-FR" sz="1800" spc="-1" strike="noStrike">
              <a:solidFill>
                <a:srgbClr val="000000"/>
              </a:solidFill>
              <a:uFill>
                <a:solidFill>
                  <a:srgbClr val="ffffff"/>
                </a:solidFill>
              </a:uFill>
              <a:latin typeface="Arial"/>
            </a:endParaRPr>
          </a:p>
          <a:p>
            <a:endParaRPr b="0" lang="fr-FR" sz="1800" spc="-1" strike="noStrike">
              <a:solidFill>
                <a:srgbClr val="000000"/>
              </a:solidFill>
              <a:uFill>
                <a:solidFill>
                  <a:srgbClr val="ffffff"/>
                </a:solidFill>
              </a:uFill>
              <a:latin typeface="Arial"/>
            </a:endParaRPr>
          </a:p>
          <a:p>
            <a:r>
              <a:rPr b="1" lang="fr-FR" sz="1400" spc="-1" strike="noStrike">
                <a:solidFill>
                  <a:srgbClr val="000000"/>
                </a:solidFill>
                <a:uFill>
                  <a:solidFill>
                    <a:srgbClr val="ffffff"/>
                  </a:solidFill>
                </a:uFill>
                <a:latin typeface="Arial"/>
              </a:rPr>
              <a:t>LIBERTÉ D’EXPRESSION</a:t>
            </a:r>
            <a:r>
              <a:rPr b="0" lang="fr-FR" sz="1400" spc="-1" strike="noStrike">
                <a:solidFill>
                  <a:srgbClr val="000000"/>
                </a:solidFill>
                <a:uFill>
                  <a:solidFill>
                    <a:srgbClr val="ffffff"/>
                  </a:solidFill>
                </a:uFill>
                <a:latin typeface="Arial"/>
              </a:rPr>
              <a:t>. « La Déclaration des droits de l’homme et du citoyen de 1789 énonce que : « La libre communication des pensées et des opinions est un des droits les plus précieux de l’homme, tout citoyen peut donc parler, écrire, imprimer librement, sauf à répondre de l'abus de cette liberté dans les cas déterminés par la loi. » </a:t>
            </a:r>
            <a:endParaRPr b="0" lang="fr-FR" sz="1800" spc="-1" strike="noStrike">
              <a:solidFill>
                <a:srgbClr val="000000"/>
              </a:solidFill>
              <a:uFill>
                <a:solidFill>
                  <a:srgbClr val="ffffff"/>
                </a:solidFill>
              </a:uFill>
              <a:latin typeface="Arial"/>
            </a:endParaRPr>
          </a:p>
          <a:p>
            <a:endParaRPr b="0" lang="fr-FR" sz="1800" spc="-1" strike="noStrike">
              <a:solidFill>
                <a:srgbClr val="000000"/>
              </a:solidFill>
              <a:uFill>
                <a:solidFill>
                  <a:srgbClr val="ffffff"/>
                </a:solidFill>
              </a:uFill>
              <a:latin typeface="Arial"/>
            </a:endParaRPr>
          </a:p>
          <a:p>
            <a:r>
              <a:rPr b="1" lang="fr-FR" sz="1400" spc="-1" strike="noStrike">
                <a:solidFill>
                  <a:srgbClr val="000000"/>
                </a:solidFill>
                <a:uFill>
                  <a:solidFill>
                    <a:srgbClr val="ffffff"/>
                  </a:solidFill>
                </a:uFill>
                <a:latin typeface="Arial"/>
              </a:rPr>
              <a:t>USURPATION D’IDENTITÉ</a:t>
            </a:r>
            <a:r>
              <a:rPr b="0" lang="fr-FR" sz="1400" spc="-1" strike="noStrike">
                <a:solidFill>
                  <a:srgbClr val="000000"/>
                </a:solidFill>
                <a:uFill>
                  <a:solidFill>
                    <a:srgbClr val="ffffff"/>
                  </a:solidFill>
                </a:uFill>
                <a:latin typeface="Arial"/>
              </a:rPr>
              <a:t>. « L’usurpation d’identité sur Internet consiste à prendre contrôle de l’identité virtuelle d’une personne en soutirant son mot de passe et son identifiant et à se faire passer pour elle pour utiliser son compte à différentes fins, souvent frauduleuses. » </a:t>
            </a:r>
            <a:endParaRPr b="0" lang="fr-FR" sz="1800" spc="-1" strike="noStrike">
              <a:solidFill>
                <a:srgbClr val="000000"/>
              </a:solidFill>
              <a:uFill>
                <a:solidFill>
                  <a:srgbClr val="ffffff"/>
                </a:solidFill>
              </a:uFill>
              <a:latin typeface="Arial"/>
            </a:endParaRPr>
          </a:p>
          <a:p>
            <a:endParaRPr b="0" lang="fr-FR" sz="1800" spc="-1" strike="noStrike">
              <a:solidFill>
                <a:srgbClr val="000000"/>
              </a:solidFill>
              <a:uFill>
                <a:solidFill>
                  <a:srgbClr val="ffffff"/>
                </a:solidFill>
              </a:uFill>
              <a:latin typeface="Arial"/>
            </a:endParaRPr>
          </a:p>
          <a:p>
            <a:r>
              <a:rPr b="1" lang="fr-FR" sz="1400" spc="-1" strike="noStrike">
                <a:solidFill>
                  <a:srgbClr val="000000"/>
                </a:solidFill>
                <a:uFill>
                  <a:solidFill>
                    <a:srgbClr val="ffffff"/>
                  </a:solidFill>
                </a:uFill>
                <a:latin typeface="Arial"/>
              </a:rPr>
              <a:t>VIE PRIVÉE</a:t>
            </a:r>
            <a:r>
              <a:rPr b="0" lang="fr-FR" sz="1400" spc="-1" strike="noStrike">
                <a:solidFill>
                  <a:srgbClr val="000000"/>
                </a:solidFill>
                <a:uFill>
                  <a:solidFill>
                    <a:srgbClr val="ffffff"/>
                  </a:solidFill>
                </a:uFill>
                <a:latin typeface="Arial"/>
              </a:rPr>
              <a:t>. « La protection de la vie privée a été affirmée en 1948 par la Déclaration universelle des droits de l’homme des Nations unies (art. 12) et, en France, l’article 9 du Code civil protège ce droit depuis la loi du 17 juillet 1970.Cette protection contre toute intervention arbitraire revêt plusieurs aspects : </a:t>
            </a:r>
            <a:endParaRPr b="0" lang="fr-FR"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fr-FR" sz="1400" spc="-1" strike="noStrike">
                <a:solidFill>
                  <a:srgbClr val="000000"/>
                </a:solidFill>
                <a:uFill>
                  <a:solidFill>
                    <a:srgbClr val="ffffff"/>
                  </a:solidFill>
                </a:uFill>
                <a:latin typeface="Arial"/>
              </a:rPr>
              <a:t> </a:t>
            </a:r>
            <a:r>
              <a:rPr b="0" lang="fr-FR" sz="1400" spc="-1" strike="noStrike">
                <a:solidFill>
                  <a:srgbClr val="000000"/>
                </a:solidFill>
                <a:uFill>
                  <a:solidFill>
                    <a:srgbClr val="ffffff"/>
                  </a:solidFill>
                </a:uFill>
                <a:latin typeface="Arial"/>
              </a:rPr>
              <a:t>la protection du domicile : par exemple, la police ne peut y pénétrer que dans certains cas fixés par la loi ; </a:t>
            </a:r>
            <a:endParaRPr b="0" lang="fr-FR"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fr-FR" sz="1400" spc="-1" strike="noStrike">
                <a:solidFill>
                  <a:srgbClr val="000000"/>
                </a:solidFill>
                <a:uFill>
                  <a:solidFill>
                    <a:srgbClr val="ffffff"/>
                  </a:solidFill>
                </a:uFill>
                <a:latin typeface="Arial"/>
              </a:rPr>
              <a:t> </a:t>
            </a:r>
            <a:r>
              <a:rPr b="0" lang="fr-FR" sz="1400" spc="-1" strike="noStrike">
                <a:solidFill>
                  <a:srgbClr val="000000"/>
                </a:solidFill>
                <a:uFill>
                  <a:solidFill>
                    <a:srgbClr val="ffffff"/>
                  </a:solidFill>
                </a:uFill>
                <a:latin typeface="Arial"/>
              </a:rPr>
              <a:t>le secret professionnel et médical : un médecin ne peut révéler les éléments du dossier médical d’une personne sans son consentement ; </a:t>
            </a:r>
            <a:endParaRPr b="0" lang="fr-FR"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fr-FR" sz="1400" spc="-1" strike="noStrike">
                <a:solidFill>
                  <a:srgbClr val="000000"/>
                </a:solidFill>
                <a:uFill>
                  <a:solidFill>
                    <a:srgbClr val="ffffff"/>
                  </a:solidFill>
                </a:uFill>
                <a:latin typeface="Arial"/>
              </a:rPr>
              <a:t> </a:t>
            </a:r>
            <a:r>
              <a:rPr b="0" lang="fr-FR" sz="1400" spc="-1" strike="noStrike">
                <a:solidFill>
                  <a:srgbClr val="000000"/>
                </a:solidFill>
                <a:uFill>
                  <a:solidFill>
                    <a:srgbClr val="ffffff"/>
                  </a:solidFill>
                </a:uFill>
                <a:latin typeface="Arial"/>
              </a:rPr>
              <a:t>la protection de l’image : il est interdit de reproduire l’image d’une personne sans son autorisation. Cette règle concerne tout le monde et pas seulement les "personnes publiques". Il existe néanmoins des limites tenant au cadre dans lequel une image a été réalisée. La protection n’est pas la même pour une photographie prise lors d’une réunion publique (ex : réunion politique) ; </a:t>
            </a:r>
            <a:endParaRPr b="0" lang="fr-FR"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fr-FR" sz="1400" spc="-1" strike="noStrike">
                <a:solidFill>
                  <a:srgbClr val="000000"/>
                </a:solidFill>
                <a:uFill>
                  <a:solidFill>
                    <a:srgbClr val="ffffff"/>
                  </a:solidFill>
                </a:uFill>
                <a:latin typeface="Arial"/>
              </a:rPr>
              <a:t> </a:t>
            </a:r>
            <a:r>
              <a:rPr b="0" lang="fr-FR" sz="1400" spc="-1" strike="noStrike">
                <a:solidFill>
                  <a:srgbClr val="000000"/>
                </a:solidFill>
                <a:uFill>
                  <a:solidFill>
                    <a:srgbClr val="ffffff"/>
                  </a:solidFill>
                </a:uFill>
                <a:latin typeface="Arial"/>
              </a:rPr>
              <a:t>la protection de l’intimité : des éléments concernant les relations amoureuses ou les préférences sexuelles d’une personne ne peuvent être révélés. »</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p:txBody>
      </p:sp>
    </p:spTree>
  </p:cSld>
  <p:timing>
    <p:tnLst>
      <p:par>
        <p:cTn id="83" dur="indefinite" restart="never" nodeType="tmRoot">
          <p:childTnLst>
            <p:seq>
              <p:cTn id="84"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1" name="CustomShape 1"/>
          <p:cNvSpPr/>
          <p:nvPr/>
        </p:nvSpPr>
        <p:spPr>
          <a:xfrm>
            <a:off x="467640" y="324360"/>
            <a:ext cx="7771680" cy="575280"/>
          </a:xfrm>
          <a:prstGeom prst="rect">
            <a:avLst/>
          </a:prstGeom>
          <a:noFill/>
          <a:ln>
            <a:noFill/>
          </a:ln>
        </p:spPr>
        <p:style>
          <a:lnRef idx="0"/>
          <a:fillRef idx="0"/>
          <a:effectRef idx="0"/>
          <a:fontRef idx="minor"/>
        </p:style>
        <p:txBody>
          <a:bodyPr lIns="90000" rIns="90000" tIns="45000" bIns="45000" anchor="ctr"/>
          <a:p>
            <a:pPr>
              <a:lnSpc>
                <a:spcPct val="100000"/>
              </a:lnSpc>
            </a:pPr>
            <a:r>
              <a:rPr b="1" lang="fr-FR" sz="2800" spc="-1" strike="noStrike">
                <a:solidFill>
                  <a:srgbClr val="004e9e"/>
                </a:solidFill>
                <a:uFill>
                  <a:solidFill>
                    <a:srgbClr val="ffffff"/>
                  </a:solidFill>
                </a:uFill>
                <a:latin typeface="Arial"/>
              </a:rPr>
              <a:t>[ANNEXES] E-reputation et sport </a:t>
            </a:r>
            <a:endParaRPr b="0" lang="fr-FR" sz="1800" spc="-1" strike="noStrike">
              <a:solidFill>
                <a:srgbClr val="000000"/>
              </a:solidFill>
              <a:uFill>
                <a:solidFill>
                  <a:srgbClr val="ffffff"/>
                </a:solidFill>
              </a:uFill>
              <a:latin typeface="Arial"/>
            </a:endParaRPr>
          </a:p>
        </p:txBody>
      </p:sp>
      <p:sp>
        <p:nvSpPr>
          <p:cNvPr id="702" name="CustomShape 2"/>
          <p:cNvSpPr/>
          <p:nvPr/>
        </p:nvSpPr>
        <p:spPr>
          <a:xfrm>
            <a:off x="1331640" y="6454440"/>
            <a:ext cx="5256000" cy="31212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fr-FR" sz="1000" spc="-1" strike="noStrike" cap="all">
                <a:solidFill>
                  <a:srgbClr val="9e9e9e"/>
                </a:solidFill>
                <a:uFill>
                  <a:solidFill>
                    <a:srgbClr val="ffffff"/>
                  </a:solidFill>
                </a:uFill>
                <a:latin typeface="Arial"/>
              </a:rPr>
              <a:t>titre de la presentation</a:t>
            </a:r>
            <a:endParaRPr b="0" lang="fr-FR" sz="1800" spc="-1" strike="noStrike">
              <a:solidFill>
                <a:srgbClr val="000000"/>
              </a:solidFill>
              <a:uFill>
                <a:solidFill>
                  <a:srgbClr val="ffffff"/>
                </a:solidFill>
              </a:uFill>
              <a:latin typeface="Arial"/>
            </a:endParaRPr>
          </a:p>
        </p:txBody>
      </p:sp>
      <p:sp>
        <p:nvSpPr>
          <p:cNvPr id="703" name="CustomShape 3"/>
          <p:cNvSpPr/>
          <p:nvPr/>
        </p:nvSpPr>
        <p:spPr>
          <a:xfrm>
            <a:off x="395640" y="6479280"/>
            <a:ext cx="791280" cy="287280"/>
          </a:xfrm>
          <a:prstGeom prst="rect">
            <a:avLst/>
          </a:prstGeom>
          <a:noFill/>
          <a:ln>
            <a:noFill/>
          </a:ln>
        </p:spPr>
        <p:style>
          <a:lnRef idx="0"/>
          <a:fillRef idx="0"/>
          <a:effectRef idx="0"/>
          <a:fontRef idx="minor"/>
        </p:style>
        <p:txBody>
          <a:bodyPr lIns="90000" rIns="90000" tIns="45000" bIns="45000" anchor="ctr"/>
          <a:p>
            <a:pPr algn="r">
              <a:lnSpc>
                <a:spcPct val="100000"/>
              </a:lnSpc>
            </a:pPr>
            <a:fld id="{AB6213AE-B4CD-444D-86BF-5CDFFEAE1019}" type="slidenum">
              <a:rPr b="1" lang="fr-FR" sz="1000" spc="-1" strike="noStrike">
                <a:solidFill>
                  <a:srgbClr val="8b96bc"/>
                </a:solidFill>
                <a:uFill>
                  <a:solidFill>
                    <a:srgbClr val="ffffff"/>
                  </a:solidFill>
                </a:uFill>
                <a:latin typeface="Arial"/>
              </a:rPr>
              <a:t>&lt;numéro&gt;</a:t>
            </a:fld>
            <a:endParaRPr b="0" lang="fr-FR" sz="1800" spc="-1" strike="noStrike">
              <a:solidFill>
                <a:srgbClr val="000000"/>
              </a:solidFill>
              <a:uFill>
                <a:solidFill>
                  <a:srgbClr val="ffffff"/>
                </a:solidFill>
              </a:uFill>
              <a:latin typeface="Arial"/>
            </a:endParaRPr>
          </a:p>
        </p:txBody>
      </p:sp>
      <p:sp>
        <p:nvSpPr>
          <p:cNvPr id="704" name="CustomShape 4"/>
          <p:cNvSpPr/>
          <p:nvPr/>
        </p:nvSpPr>
        <p:spPr>
          <a:xfrm>
            <a:off x="8820360" y="0"/>
            <a:ext cx="322920" cy="3319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705" name="Picture 2" descr=""/>
          <p:cNvPicPr/>
          <p:nvPr/>
        </p:nvPicPr>
        <p:blipFill>
          <a:blip r:embed="rId1"/>
          <a:stretch/>
        </p:blipFill>
        <p:spPr>
          <a:xfrm>
            <a:off x="6384960" y="987840"/>
            <a:ext cx="2290680" cy="2944440"/>
          </a:xfrm>
          <a:prstGeom prst="rect">
            <a:avLst/>
          </a:prstGeom>
          <a:ln w="9360">
            <a:solidFill>
              <a:schemeClr val="accent1"/>
            </a:solidFill>
            <a:miter/>
          </a:ln>
        </p:spPr>
      </p:pic>
      <p:pic>
        <p:nvPicPr>
          <p:cNvPr id="706" name="Picture 3" descr=""/>
          <p:cNvPicPr/>
          <p:nvPr/>
        </p:nvPicPr>
        <p:blipFill>
          <a:blip r:embed="rId2"/>
          <a:stretch/>
        </p:blipFill>
        <p:spPr>
          <a:xfrm>
            <a:off x="475560" y="2489760"/>
            <a:ext cx="4095720" cy="1686240"/>
          </a:xfrm>
          <a:prstGeom prst="rect">
            <a:avLst/>
          </a:prstGeom>
          <a:ln w="9360">
            <a:solidFill>
              <a:schemeClr val="accent1"/>
            </a:solidFill>
            <a:miter/>
          </a:ln>
        </p:spPr>
      </p:pic>
      <p:pic>
        <p:nvPicPr>
          <p:cNvPr id="707" name="Picture 5" descr=""/>
          <p:cNvPicPr/>
          <p:nvPr/>
        </p:nvPicPr>
        <p:blipFill>
          <a:blip r:embed="rId3"/>
          <a:stretch/>
        </p:blipFill>
        <p:spPr>
          <a:xfrm>
            <a:off x="6372360" y="4077000"/>
            <a:ext cx="2303640" cy="2015640"/>
          </a:xfrm>
          <a:prstGeom prst="rect">
            <a:avLst/>
          </a:prstGeom>
          <a:ln w="9360">
            <a:solidFill>
              <a:schemeClr val="accent1"/>
            </a:solidFill>
            <a:miter/>
          </a:ln>
        </p:spPr>
      </p:pic>
      <p:pic>
        <p:nvPicPr>
          <p:cNvPr id="708" name="Picture 6" descr=""/>
          <p:cNvPicPr/>
          <p:nvPr/>
        </p:nvPicPr>
        <p:blipFill>
          <a:blip r:embed="rId4"/>
          <a:stretch/>
        </p:blipFill>
        <p:spPr>
          <a:xfrm>
            <a:off x="467640" y="4331160"/>
            <a:ext cx="4103640" cy="1761480"/>
          </a:xfrm>
          <a:prstGeom prst="rect">
            <a:avLst/>
          </a:prstGeom>
          <a:ln w="9360">
            <a:solidFill>
              <a:schemeClr val="accent1"/>
            </a:solidFill>
            <a:miter/>
          </a:ln>
        </p:spPr>
      </p:pic>
      <p:pic>
        <p:nvPicPr>
          <p:cNvPr id="709" name="Picture 3" descr=""/>
          <p:cNvPicPr/>
          <p:nvPr/>
        </p:nvPicPr>
        <p:blipFill>
          <a:blip r:embed="rId5"/>
          <a:stretch/>
        </p:blipFill>
        <p:spPr>
          <a:xfrm>
            <a:off x="467640" y="980640"/>
            <a:ext cx="2591640" cy="1381680"/>
          </a:xfrm>
          <a:prstGeom prst="rect">
            <a:avLst/>
          </a:prstGeom>
          <a:ln w="9360">
            <a:solidFill>
              <a:schemeClr val="accent1"/>
            </a:solidFill>
            <a:miter/>
          </a:ln>
        </p:spPr>
      </p:pic>
      <p:pic>
        <p:nvPicPr>
          <p:cNvPr id="710" name="Picture 2" descr=""/>
          <p:cNvPicPr/>
          <p:nvPr/>
        </p:nvPicPr>
        <p:blipFill>
          <a:blip r:embed="rId6"/>
          <a:stretch/>
        </p:blipFill>
        <p:spPr>
          <a:xfrm>
            <a:off x="3348000" y="980640"/>
            <a:ext cx="2216880" cy="1367280"/>
          </a:xfrm>
          <a:prstGeom prst="rect">
            <a:avLst/>
          </a:prstGeom>
          <a:ln w="9360">
            <a:solidFill>
              <a:srgbClr val="004e9e"/>
            </a:solidFill>
            <a:miter/>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35640" y="5085360"/>
            <a:ext cx="9143280" cy="175212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175" name="Image 20" descr=""/>
          <p:cNvPicPr/>
          <p:nvPr/>
        </p:nvPicPr>
        <p:blipFill>
          <a:blip r:embed="rId1"/>
          <a:stretch/>
        </p:blipFill>
        <p:spPr>
          <a:xfrm>
            <a:off x="-36360" y="531360"/>
            <a:ext cx="9143280" cy="6857280"/>
          </a:xfrm>
          <a:prstGeom prst="rect">
            <a:avLst/>
          </a:prstGeom>
          <a:ln>
            <a:noFill/>
          </a:ln>
        </p:spPr>
      </p:pic>
      <p:pic>
        <p:nvPicPr>
          <p:cNvPr id="176" name="Image 21" descr=""/>
          <p:cNvPicPr/>
          <p:nvPr/>
        </p:nvPicPr>
        <p:blipFill>
          <a:blip r:embed="rId2"/>
          <a:stretch/>
        </p:blipFill>
        <p:spPr>
          <a:xfrm>
            <a:off x="-35640" y="-44640"/>
            <a:ext cx="9143280" cy="6857280"/>
          </a:xfrm>
          <a:prstGeom prst="rect">
            <a:avLst/>
          </a:prstGeom>
          <a:ln>
            <a:noFill/>
          </a:ln>
        </p:spPr>
      </p:pic>
      <p:pic>
        <p:nvPicPr>
          <p:cNvPr id="177" name="Picture 1" descr=""/>
          <p:cNvPicPr/>
          <p:nvPr/>
        </p:nvPicPr>
        <p:blipFill>
          <a:blip r:embed="rId3"/>
          <a:stretch/>
        </p:blipFill>
        <p:spPr>
          <a:xfrm>
            <a:off x="1087920" y="2915280"/>
            <a:ext cx="2331360" cy="1665000"/>
          </a:xfrm>
          <a:prstGeom prst="rect">
            <a:avLst/>
          </a:prstGeom>
          <a:ln w="9360">
            <a:noFill/>
          </a:ln>
        </p:spPr>
      </p:pic>
      <p:sp>
        <p:nvSpPr>
          <p:cNvPr id="178" name="CustomShape 2"/>
          <p:cNvSpPr/>
          <p:nvPr/>
        </p:nvSpPr>
        <p:spPr>
          <a:xfrm>
            <a:off x="399960" y="324360"/>
            <a:ext cx="7771680" cy="575280"/>
          </a:xfrm>
          <a:prstGeom prst="rect">
            <a:avLst/>
          </a:prstGeom>
          <a:noFill/>
          <a:ln>
            <a:noFill/>
          </a:ln>
        </p:spPr>
        <p:style>
          <a:lnRef idx="0"/>
          <a:fillRef idx="0"/>
          <a:effectRef idx="0"/>
          <a:fontRef idx="minor"/>
        </p:style>
        <p:txBody>
          <a:bodyPr lIns="90000" rIns="90000" tIns="45000" bIns="45000" anchor="ctr"/>
          <a:p>
            <a:pPr>
              <a:lnSpc>
                <a:spcPct val="100000"/>
              </a:lnSpc>
            </a:pPr>
            <a:r>
              <a:rPr b="1" lang="fr-FR" sz="2800" spc="-1" strike="noStrike">
                <a:solidFill>
                  <a:srgbClr val="004e9e"/>
                </a:solidFill>
                <a:uFill>
                  <a:solidFill>
                    <a:srgbClr val="ffffff"/>
                  </a:solidFill>
                </a:uFill>
                <a:latin typeface="Arial"/>
              </a:rPr>
              <a:t>Définir  « la Réputation en ligne » </a:t>
            </a:r>
            <a:endParaRPr b="0" lang="fr-FR" sz="1800" spc="-1" strike="noStrike">
              <a:solidFill>
                <a:srgbClr val="000000"/>
              </a:solidFill>
              <a:uFill>
                <a:solidFill>
                  <a:srgbClr val="ffffff"/>
                </a:solidFill>
              </a:uFill>
              <a:latin typeface="Arial"/>
            </a:endParaRPr>
          </a:p>
        </p:txBody>
      </p:sp>
      <p:sp>
        <p:nvSpPr>
          <p:cNvPr id="179" name="CustomShape 3"/>
          <p:cNvSpPr/>
          <p:nvPr/>
        </p:nvSpPr>
        <p:spPr>
          <a:xfrm>
            <a:off x="395640" y="6479280"/>
            <a:ext cx="791280" cy="287280"/>
          </a:xfrm>
          <a:prstGeom prst="rect">
            <a:avLst/>
          </a:prstGeom>
          <a:noFill/>
          <a:ln>
            <a:noFill/>
          </a:ln>
        </p:spPr>
        <p:style>
          <a:lnRef idx="0"/>
          <a:fillRef idx="0"/>
          <a:effectRef idx="0"/>
          <a:fontRef idx="minor"/>
        </p:style>
        <p:txBody>
          <a:bodyPr lIns="90000" rIns="90000" tIns="45000" bIns="45000" anchor="ctr"/>
          <a:p>
            <a:pPr algn="r">
              <a:lnSpc>
                <a:spcPct val="100000"/>
              </a:lnSpc>
            </a:pPr>
            <a:fld id="{19B1148D-2A56-4E92-B09F-C435942745E8}" type="slidenum">
              <a:rPr b="1" lang="fr-FR" sz="1000" spc="-1" strike="noStrike">
                <a:solidFill>
                  <a:srgbClr val="8b96bc"/>
                </a:solidFill>
                <a:uFill>
                  <a:solidFill>
                    <a:srgbClr val="ffffff"/>
                  </a:solidFill>
                </a:uFill>
                <a:latin typeface="Arial"/>
              </a:rPr>
              <a:t>&lt;numéro&gt;</a:t>
            </a:fld>
            <a:endParaRPr b="0" lang="fr-FR" sz="1800" spc="-1" strike="noStrike">
              <a:solidFill>
                <a:srgbClr val="000000"/>
              </a:solidFill>
              <a:uFill>
                <a:solidFill>
                  <a:srgbClr val="ffffff"/>
                </a:solidFill>
              </a:uFill>
              <a:latin typeface="Arial"/>
            </a:endParaRPr>
          </a:p>
        </p:txBody>
      </p:sp>
      <p:sp>
        <p:nvSpPr>
          <p:cNvPr id="180" name="CustomShape 4"/>
          <p:cNvSpPr/>
          <p:nvPr/>
        </p:nvSpPr>
        <p:spPr>
          <a:xfrm>
            <a:off x="395640" y="2061000"/>
            <a:ext cx="3959640" cy="1187280"/>
          </a:xfrm>
          <a:prstGeom prst="rect">
            <a:avLst/>
          </a:prstGeom>
          <a:noFill/>
          <a:ln>
            <a:noFill/>
          </a:ln>
        </p:spPr>
        <p:style>
          <a:lnRef idx="0"/>
          <a:fillRef idx="0"/>
          <a:effectRef idx="0"/>
          <a:fontRef idx="minor"/>
        </p:style>
        <p:txBody>
          <a:bodyPr lIns="90000" rIns="90000" tIns="45000" bIns="45000"/>
          <a:p>
            <a:pPr>
              <a:lnSpc>
                <a:spcPct val="100000"/>
              </a:lnSpc>
            </a:pPr>
            <a:r>
              <a:rPr b="0" lang="fr-FR" sz="2400" spc="-1" strike="noStrike">
                <a:solidFill>
                  <a:srgbClr val="44546a"/>
                </a:solidFill>
                <a:uFill>
                  <a:solidFill>
                    <a:srgbClr val="ffffff"/>
                  </a:solidFill>
                </a:uFill>
                <a:latin typeface="Arial"/>
                <a:ea typeface="DejaVu Sans"/>
              </a:rPr>
              <a:t>Il y a la réputation que l’on maîtrise plus ou moins …. </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p:txBody>
      </p:sp>
      <p:sp>
        <p:nvSpPr>
          <p:cNvPr id="181" name="CustomShape 5"/>
          <p:cNvSpPr/>
          <p:nvPr/>
        </p:nvSpPr>
        <p:spPr>
          <a:xfrm>
            <a:off x="396720" y="1013760"/>
            <a:ext cx="8855280" cy="821520"/>
          </a:xfrm>
          <a:prstGeom prst="rect">
            <a:avLst/>
          </a:prstGeom>
          <a:noFill/>
          <a:ln>
            <a:noFill/>
          </a:ln>
        </p:spPr>
        <p:style>
          <a:lnRef idx="0"/>
          <a:fillRef idx="0"/>
          <a:effectRef idx="0"/>
          <a:fontRef idx="minor"/>
        </p:style>
        <p:txBody>
          <a:bodyPr lIns="90000" rIns="90000" tIns="45000" bIns="45000"/>
          <a:p>
            <a:pPr>
              <a:lnSpc>
                <a:spcPct val="100000"/>
              </a:lnSpc>
            </a:pPr>
            <a:r>
              <a:rPr b="1" lang="fr-FR" sz="2400" spc="-1" strike="noStrike">
                <a:solidFill>
                  <a:srgbClr val="000000"/>
                </a:solidFill>
                <a:uFill>
                  <a:solidFill>
                    <a:srgbClr val="ffffff"/>
                  </a:solidFill>
                </a:uFill>
                <a:latin typeface="Calibri"/>
                <a:ea typeface="DejaVu Sans"/>
              </a:rPr>
              <a:t>La réputation en ligne est l'opinion du public envers une personne. Une opinion formée à partir de traces laissées sur internet. </a:t>
            </a:r>
            <a:endParaRPr b="0" lang="fr-FR" sz="1800" spc="-1" strike="noStrike">
              <a:solidFill>
                <a:srgbClr val="000000"/>
              </a:solidFill>
              <a:uFill>
                <a:solidFill>
                  <a:srgbClr val="ffffff"/>
                </a:solidFill>
              </a:uFill>
              <a:latin typeface="Arial"/>
            </a:endParaRPr>
          </a:p>
        </p:txBody>
      </p:sp>
      <p:sp>
        <p:nvSpPr>
          <p:cNvPr id="182" name="CustomShape 6"/>
          <p:cNvSpPr/>
          <p:nvPr/>
        </p:nvSpPr>
        <p:spPr>
          <a:xfrm>
            <a:off x="5004000" y="2061000"/>
            <a:ext cx="3887640" cy="1187280"/>
          </a:xfrm>
          <a:prstGeom prst="rect">
            <a:avLst/>
          </a:prstGeom>
          <a:noFill/>
          <a:ln>
            <a:noFill/>
          </a:ln>
        </p:spPr>
        <p:style>
          <a:lnRef idx="0"/>
          <a:fillRef idx="0"/>
          <a:effectRef idx="0"/>
          <a:fontRef idx="minor"/>
        </p:style>
        <p:txBody>
          <a:bodyPr lIns="90000" rIns="90000" tIns="45000" bIns="45000"/>
          <a:p>
            <a:pPr>
              <a:lnSpc>
                <a:spcPct val="100000"/>
              </a:lnSpc>
            </a:pPr>
            <a:r>
              <a:rPr b="0" lang="fr-FR" sz="2400" spc="-1" strike="noStrike">
                <a:solidFill>
                  <a:srgbClr val="44546a"/>
                </a:solidFill>
                <a:uFill>
                  <a:solidFill>
                    <a:srgbClr val="ffffff"/>
                  </a:solidFill>
                </a:uFill>
                <a:latin typeface="Arial"/>
                <a:ea typeface="DejaVu Sans"/>
              </a:rPr>
              <a:t>… </a:t>
            </a:r>
            <a:r>
              <a:rPr b="0" lang="fr-FR" sz="2400" spc="-1" strike="noStrike">
                <a:solidFill>
                  <a:srgbClr val="44546a"/>
                </a:solidFill>
                <a:uFill>
                  <a:solidFill>
                    <a:srgbClr val="ffffff"/>
                  </a:solidFill>
                </a:uFill>
                <a:latin typeface="Arial"/>
                <a:ea typeface="DejaVu Sans"/>
              </a:rPr>
              <a:t>et celle que l’on ne maîtrise pas du tout ! </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p:txBody>
      </p:sp>
      <p:sp>
        <p:nvSpPr>
          <p:cNvPr id="183" name="CustomShape 7"/>
          <p:cNvSpPr/>
          <p:nvPr/>
        </p:nvSpPr>
        <p:spPr>
          <a:xfrm>
            <a:off x="5004000" y="4392360"/>
            <a:ext cx="3815640" cy="576720"/>
          </a:xfrm>
          <a:prstGeom prst="rect">
            <a:avLst/>
          </a:prstGeom>
          <a:noFill/>
          <a:ln>
            <a:noFill/>
          </a:ln>
        </p:spPr>
        <p:style>
          <a:lnRef idx="0"/>
          <a:fillRef idx="0"/>
          <a:effectRef idx="0"/>
          <a:fontRef idx="minor"/>
        </p:style>
        <p:txBody>
          <a:bodyPr lIns="90000" rIns="90000" tIns="45000" bIns="45000"/>
          <a:p>
            <a:pPr>
              <a:lnSpc>
                <a:spcPct val="100000"/>
              </a:lnSpc>
            </a:pPr>
            <a:r>
              <a:rPr b="0" lang="fr-FR" sz="1600" spc="-1" strike="noStrike">
                <a:solidFill>
                  <a:srgbClr val="000000"/>
                </a:solidFill>
                <a:uFill>
                  <a:solidFill>
                    <a:srgbClr val="ffffff"/>
                  </a:solidFill>
                </a:uFill>
                <a:latin typeface="Arial"/>
                <a:ea typeface="DejaVu Sans"/>
              </a:rPr>
              <a:t>Ex. : les contenus liés à ce que d’autres personnes vont publier sur nous.</a:t>
            </a:r>
            <a:endParaRPr b="0" lang="fr-FR" sz="1800" spc="-1" strike="noStrike">
              <a:solidFill>
                <a:srgbClr val="000000"/>
              </a:solidFill>
              <a:uFill>
                <a:solidFill>
                  <a:srgbClr val="ffffff"/>
                </a:solidFill>
              </a:uFill>
              <a:latin typeface="Arial"/>
            </a:endParaRPr>
          </a:p>
        </p:txBody>
      </p:sp>
      <p:pic>
        <p:nvPicPr>
          <p:cNvPr id="184" name="Picture 2" descr=""/>
          <p:cNvPicPr/>
          <p:nvPr/>
        </p:nvPicPr>
        <p:blipFill>
          <a:blip r:embed="rId4"/>
          <a:stretch/>
        </p:blipFill>
        <p:spPr>
          <a:xfrm>
            <a:off x="5629680" y="2877480"/>
            <a:ext cx="2218680" cy="1399320"/>
          </a:xfrm>
          <a:prstGeom prst="rect">
            <a:avLst/>
          </a:prstGeom>
          <a:ln w="9360">
            <a:noFill/>
          </a:ln>
        </p:spPr>
      </p:pic>
      <p:sp>
        <p:nvSpPr>
          <p:cNvPr id="185" name="CustomShape 8"/>
          <p:cNvSpPr/>
          <p:nvPr/>
        </p:nvSpPr>
        <p:spPr>
          <a:xfrm>
            <a:off x="4572000" y="2061000"/>
            <a:ext cx="71280" cy="2951640"/>
          </a:xfrm>
          <a:prstGeom prst="rect">
            <a:avLst/>
          </a:prstGeom>
          <a:ln>
            <a:noFill/>
          </a:ln>
        </p:spPr>
        <p:style>
          <a:lnRef idx="2">
            <a:schemeClr val="accent1">
              <a:shade val="50000"/>
            </a:schemeClr>
          </a:lnRef>
          <a:fillRef idx="1">
            <a:schemeClr val="accent1"/>
          </a:fillRef>
          <a:effectRef idx="0">
            <a:schemeClr val="accent1"/>
          </a:effectRef>
          <a:fontRef idx="minor"/>
        </p:style>
      </p:sp>
      <p:sp>
        <p:nvSpPr>
          <p:cNvPr id="186" name="CustomShape 9"/>
          <p:cNvSpPr/>
          <p:nvPr/>
        </p:nvSpPr>
        <p:spPr>
          <a:xfrm>
            <a:off x="395640" y="5353920"/>
            <a:ext cx="7992000" cy="516600"/>
          </a:xfrm>
          <a:prstGeom prst="rect">
            <a:avLst/>
          </a:prstGeom>
          <a:noFill/>
          <a:ln>
            <a:noFill/>
          </a:ln>
        </p:spPr>
        <p:style>
          <a:lnRef idx="0"/>
          <a:fillRef idx="0"/>
          <a:effectRef idx="0"/>
          <a:fontRef idx="minor"/>
        </p:style>
        <p:txBody>
          <a:bodyPr lIns="90000" rIns="90000" tIns="45000" bIns="45000"/>
          <a:p>
            <a:pPr>
              <a:lnSpc>
                <a:spcPct val="100000"/>
              </a:lnSpc>
            </a:pPr>
            <a:r>
              <a:rPr b="1" lang="fr-FR" sz="2800" spc="-1" strike="noStrike">
                <a:solidFill>
                  <a:srgbClr val="c00000"/>
                </a:solidFill>
                <a:uFill>
                  <a:solidFill>
                    <a:srgbClr val="ffffff"/>
                  </a:solidFill>
                </a:uFill>
                <a:latin typeface="Calibri"/>
                <a:ea typeface="DejaVu Sans"/>
              </a:rPr>
              <a:t>Maitriser sa réputation = protéger sa vie privée</a:t>
            </a:r>
            <a:endParaRPr b="0" lang="fr-FR" sz="1800" spc="-1" strike="noStrike">
              <a:solidFill>
                <a:srgbClr val="000000"/>
              </a:solidFill>
              <a:uFill>
                <a:solidFill>
                  <a:srgbClr val="ffffff"/>
                </a:solidFill>
              </a:uFill>
              <a:latin typeface="Arial"/>
            </a:endParaRPr>
          </a:p>
        </p:txBody>
      </p:sp>
      <p:sp>
        <p:nvSpPr>
          <p:cNvPr id="187" name="CustomShape 10"/>
          <p:cNvSpPr/>
          <p:nvPr/>
        </p:nvSpPr>
        <p:spPr>
          <a:xfrm>
            <a:off x="432000" y="4392000"/>
            <a:ext cx="3815640" cy="576720"/>
          </a:xfrm>
          <a:prstGeom prst="rect">
            <a:avLst/>
          </a:prstGeom>
          <a:noFill/>
          <a:ln>
            <a:noFill/>
          </a:ln>
        </p:spPr>
        <p:style>
          <a:lnRef idx="0"/>
          <a:fillRef idx="0"/>
          <a:effectRef idx="0"/>
          <a:fontRef idx="minor"/>
        </p:style>
        <p:txBody>
          <a:bodyPr lIns="90000" rIns="90000" tIns="45000" bIns="45000"/>
          <a:p>
            <a:pPr>
              <a:lnSpc>
                <a:spcPct val="100000"/>
              </a:lnSpc>
            </a:pPr>
            <a:r>
              <a:rPr b="0" lang="fr-FR" sz="1600" spc="-1" strike="noStrike">
                <a:solidFill>
                  <a:srgbClr val="000000"/>
                </a:solidFill>
                <a:uFill>
                  <a:solidFill>
                    <a:srgbClr val="ffffff"/>
                  </a:solidFill>
                </a:uFill>
                <a:latin typeface="Arial"/>
                <a:ea typeface="DejaVu Sans"/>
              </a:rPr>
              <a:t>Ex. : Tous les contenus que l’on partage soi-même sur les réseaux sociaux</a:t>
            </a:r>
            <a:endParaRPr b="0" lang="fr-FR"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467640" y="324360"/>
            <a:ext cx="8784360" cy="943560"/>
          </a:xfrm>
          <a:prstGeom prst="rect">
            <a:avLst/>
          </a:prstGeom>
          <a:noFill/>
          <a:ln>
            <a:noFill/>
          </a:ln>
        </p:spPr>
        <p:style>
          <a:lnRef idx="0"/>
          <a:fillRef idx="0"/>
          <a:effectRef idx="0"/>
          <a:fontRef idx="minor"/>
        </p:style>
        <p:txBody>
          <a:bodyPr lIns="90000" rIns="90000" tIns="45000" bIns="45000" anchor="ctr"/>
          <a:p>
            <a:r>
              <a:rPr b="1" lang="fr-FR" sz="2800" spc="-1" strike="noStrike">
                <a:solidFill>
                  <a:srgbClr val="c00000"/>
                </a:solidFill>
                <a:uFill>
                  <a:solidFill>
                    <a:srgbClr val="ffffff"/>
                  </a:solidFill>
                </a:uFill>
                <a:latin typeface="Arial"/>
              </a:rPr>
              <a:t>MENER L’ATELIER /</a:t>
            </a:r>
            <a:endParaRPr b="0" lang="fr-FR" sz="1800" spc="-1" strike="noStrike">
              <a:solidFill>
                <a:srgbClr val="000000"/>
              </a:solidFill>
              <a:uFill>
                <a:solidFill>
                  <a:srgbClr val="ffffff"/>
                </a:solidFill>
              </a:uFill>
              <a:latin typeface="Arial"/>
            </a:endParaRPr>
          </a:p>
          <a:p>
            <a:pPr>
              <a:lnSpc>
                <a:spcPct val="100000"/>
              </a:lnSpc>
            </a:pPr>
            <a:r>
              <a:rPr b="1" lang="fr-FR" sz="2800" spc="-1" strike="noStrike">
                <a:solidFill>
                  <a:srgbClr val="c00000"/>
                </a:solidFill>
                <a:uFill>
                  <a:solidFill>
                    <a:srgbClr val="ffffff"/>
                  </a:solidFill>
                </a:uFill>
                <a:latin typeface="Arial"/>
              </a:rPr>
              <a:t>« Comprendre l’importance de sa ereputation »</a:t>
            </a:r>
            <a:endParaRPr b="0" lang="fr-FR" sz="1800" spc="-1" strike="noStrike">
              <a:solidFill>
                <a:srgbClr val="000000"/>
              </a:solidFill>
              <a:uFill>
                <a:solidFill>
                  <a:srgbClr val="ffffff"/>
                </a:solidFill>
              </a:uFill>
              <a:latin typeface="Arial"/>
            </a:endParaRPr>
          </a:p>
        </p:txBody>
      </p:sp>
      <p:sp>
        <p:nvSpPr>
          <p:cNvPr id="189" name="CustomShape 2"/>
          <p:cNvSpPr/>
          <p:nvPr/>
        </p:nvSpPr>
        <p:spPr>
          <a:xfrm>
            <a:off x="683640" y="6453360"/>
            <a:ext cx="5256000" cy="31212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fr-FR" sz="1000" spc="-1" strike="noStrike" cap="all">
                <a:solidFill>
                  <a:srgbClr val="585d68"/>
                </a:solidFill>
                <a:uFill>
                  <a:solidFill>
                    <a:srgbClr val="ffffff"/>
                  </a:solidFill>
                </a:uFill>
                <a:latin typeface="Arial"/>
              </a:rPr>
              <a:t>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190" name="CustomShape 3"/>
          <p:cNvSpPr/>
          <p:nvPr/>
        </p:nvSpPr>
        <p:spPr>
          <a:xfrm>
            <a:off x="395640" y="6479280"/>
            <a:ext cx="791280" cy="287280"/>
          </a:xfrm>
          <a:prstGeom prst="rect">
            <a:avLst/>
          </a:prstGeom>
          <a:noFill/>
          <a:ln>
            <a:noFill/>
          </a:ln>
        </p:spPr>
        <p:style>
          <a:lnRef idx="0"/>
          <a:fillRef idx="0"/>
          <a:effectRef idx="0"/>
          <a:fontRef idx="minor"/>
        </p:style>
        <p:txBody>
          <a:bodyPr lIns="90000" rIns="90000" tIns="45000" bIns="45000" anchor="ctr"/>
          <a:p>
            <a:pPr algn="r">
              <a:lnSpc>
                <a:spcPct val="100000"/>
              </a:lnSpc>
            </a:pPr>
            <a:fld id="{90D6F7F7-FD78-41D2-8BC5-7573E574649B}" type="slidenum">
              <a:rPr b="1" lang="fr-FR" sz="1000" spc="-1" strike="noStrike">
                <a:solidFill>
                  <a:srgbClr val="8b96bc"/>
                </a:solidFill>
                <a:uFill>
                  <a:solidFill>
                    <a:srgbClr val="ffffff"/>
                  </a:solidFill>
                </a:uFill>
                <a:latin typeface="Arial"/>
              </a:rPr>
              <a:t>&lt;numéro&gt;</a:t>
            </a:fld>
            <a:endParaRPr b="0" lang="fr-FR" sz="1800" spc="-1" strike="noStrike">
              <a:solidFill>
                <a:srgbClr val="000000"/>
              </a:solidFill>
              <a:uFill>
                <a:solidFill>
                  <a:srgbClr val="ffffff"/>
                </a:solidFill>
              </a:uFill>
              <a:latin typeface="Arial"/>
            </a:endParaRPr>
          </a:p>
        </p:txBody>
      </p:sp>
      <p:sp>
        <p:nvSpPr>
          <p:cNvPr id="191" name="CustomShape 4"/>
          <p:cNvSpPr/>
          <p:nvPr/>
        </p:nvSpPr>
        <p:spPr>
          <a:xfrm>
            <a:off x="5148000" y="3501000"/>
            <a:ext cx="5400000" cy="1486800"/>
          </a:xfrm>
          <a:prstGeom prst="rect">
            <a:avLst/>
          </a:prstGeom>
          <a:noFill/>
          <a:ln>
            <a:noFill/>
          </a:ln>
        </p:spPr>
        <p:style>
          <a:lnRef idx="0"/>
          <a:fillRef idx="0"/>
          <a:effectRef idx="0"/>
          <a:fontRef idx="minor"/>
        </p:style>
        <p:txBody>
          <a:bodyPr lIns="90000" rIns="90000" tIns="45000" bIns="45000"/>
          <a:p>
            <a:endParaRPr b="0" lang="fr-FR" sz="1800" spc="-1" strike="noStrike">
              <a:solidFill>
                <a:srgbClr val="000000"/>
              </a:solidFill>
              <a:uFill>
                <a:solidFill>
                  <a:srgbClr val="ffffff"/>
                </a:solidFill>
              </a:uFill>
              <a:latin typeface="Arial"/>
            </a:endParaRPr>
          </a:p>
          <a:p>
            <a:pPr lvl="1" marL="432000" indent="216000">
              <a:lnSpc>
                <a:spcPct val="100000"/>
              </a:lnSpc>
              <a:spcBef>
                <a:spcPts val="499"/>
              </a:spcBef>
              <a:spcAft>
                <a:spcPts val="201"/>
              </a:spcAft>
              <a:buClr>
                <a:srgbClr val="ff8400"/>
              </a:buClr>
              <a:buFont typeface="Wingdings" charset="2"/>
              <a:buChar char=""/>
            </a:pPr>
            <a:r>
              <a:rPr b="1" lang="fr-FR" sz="1200" spc="-1" strike="noStrike">
                <a:solidFill>
                  <a:srgbClr val="000000"/>
                </a:solidFill>
                <a:uFill>
                  <a:solidFill>
                    <a:srgbClr val="ffffff"/>
                  </a:solidFill>
                </a:uFill>
                <a:latin typeface="Arial"/>
              </a:rPr>
              <a:t>Article de presse à analyser</a:t>
            </a:r>
            <a:endParaRPr b="0" lang="fr-FR" sz="1800" spc="-1" strike="noStrike">
              <a:solidFill>
                <a:srgbClr val="000000"/>
              </a:solidFill>
              <a:uFill>
                <a:solidFill>
                  <a:srgbClr val="ffffff"/>
                </a:solidFill>
              </a:uFill>
              <a:latin typeface="Arial"/>
            </a:endParaRPr>
          </a:p>
          <a:p>
            <a:pPr lvl="2" marL="216000" indent="180000">
              <a:lnSpc>
                <a:spcPct val="100000"/>
              </a:lnSpc>
              <a:spcBef>
                <a:spcPts val="499"/>
              </a:spcBef>
              <a:spcAft>
                <a:spcPts val="201"/>
              </a:spcAft>
              <a:buClr>
                <a:srgbClr val="ff8400"/>
              </a:buClr>
              <a:buSzPct val="80000"/>
              <a:buFont typeface="Wingdings" charset="2"/>
              <a:buChar char=""/>
            </a:pPr>
            <a:r>
              <a:rPr b="0" lang="fr-FR" sz="1200" spc="-1" strike="noStrike" u="sng">
                <a:solidFill>
                  <a:srgbClr val="0000ff"/>
                </a:solidFill>
                <a:uFill>
                  <a:solidFill>
                    <a:srgbClr val="ffffff"/>
                  </a:solidFill>
                </a:uFill>
                <a:latin typeface="Arial"/>
                <a:hlinkClick r:id="rId1"/>
              </a:rPr>
              <a:t>Ces </a:t>
            </a:r>
            <a:r>
              <a:rPr b="0" lang="fr-FR" sz="1200" spc="-1" strike="noStrike" u="sng">
                <a:solidFill>
                  <a:srgbClr val="0000ff"/>
                </a:solidFill>
                <a:uFill>
                  <a:solidFill>
                    <a:srgbClr val="ffffff"/>
                  </a:solidFill>
                </a:uFill>
                <a:latin typeface="Arial"/>
                <a:hlinkClick r:id="rId2"/>
              </a:rPr>
              <a:t>tweets</a:t>
            </a:r>
            <a:r>
              <a:rPr b="0" lang="fr-FR" sz="1200" spc="-1" strike="noStrike" u="sng">
                <a:solidFill>
                  <a:srgbClr val="0000ff"/>
                </a:solidFill>
                <a:uFill>
                  <a:solidFill>
                    <a:srgbClr val="ffffff"/>
                  </a:solidFill>
                </a:uFill>
                <a:latin typeface="Arial"/>
                <a:hlinkClick r:id="rId3"/>
              </a:rPr>
              <a:t> qui ont coûté cher à des footballeurs</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p:txBody>
      </p:sp>
      <p:graphicFrame>
        <p:nvGraphicFramePr>
          <p:cNvPr id="192" name="Table 5"/>
          <p:cNvGraphicFramePr/>
          <p:nvPr/>
        </p:nvGraphicFramePr>
        <p:xfrm>
          <a:off x="143640" y="1628640"/>
          <a:ext cx="4931640" cy="3862800"/>
        </p:xfrm>
        <a:graphic>
          <a:graphicData uri="http://schemas.openxmlformats.org/drawingml/2006/table">
            <a:tbl>
              <a:tblPr/>
              <a:tblGrid>
                <a:gridCol w="1271880"/>
                <a:gridCol w="3660120"/>
              </a:tblGrid>
              <a:tr h="204480">
                <a:tc>
                  <a:txBody>
                    <a:bodyPr lIns="57600" rIns="57600"/>
                    <a:p>
                      <a:pPr>
                        <a:lnSpc>
                          <a:spcPct val="115000"/>
                        </a:lnSpc>
                      </a:pPr>
                      <a:r>
                        <a:rPr b="0" lang="fr-FR" sz="900" spc="-1" strike="noStrike">
                          <a:solidFill>
                            <a:srgbClr val="000000"/>
                          </a:solidFill>
                          <a:uFill>
                            <a:solidFill>
                              <a:srgbClr val="ffffff"/>
                            </a:solidFill>
                          </a:uFill>
                          <a:latin typeface="Calibri"/>
                          <a:ea typeface="Calibri"/>
                        </a:rPr>
                        <a:t>Intitulé</a:t>
                      </a:r>
                      <a:endParaRPr b="0" lang="fr-FR" sz="1800" spc="-1" strike="noStrike">
                        <a:solidFill>
                          <a:srgbClr val="000000"/>
                        </a:solidFill>
                        <a:uFill>
                          <a:solidFill>
                            <a:srgbClr val="ffffff"/>
                          </a:solidFill>
                        </a:uFill>
                        <a:latin typeface="Arial"/>
                      </a:endParaRPr>
                    </a:p>
                  </a:txBody>
                  <a:tcPr marL="57600" marR="57600">
                    <a:lnL w="12240">
                      <a:solidFill>
                        <a:srgbClr val="000000"/>
                      </a:solidFill>
                    </a:lnL>
                    <a:lnR w="12240">
                      <a:solidFill>
                        <a:srgbClr val="000000"/>
                      </a:solidFill>
                    </a:lnR>
                    <a:lnT w="12240">
                      <a:solidFill>
                        <a:srgbClr val="000000"/>
                      </a:solidFill>
                    </a:lnT>
                    <a:lnB w="12240">
                      <a:solidFill>
                        <a:srgbClr val="000000"/>
                      </a:solidFill>
                    </a:lnB>
                    <a:noFill/>
                  </a:tcPr>
                </a:tc>
                <a:tc>
                  <a:txBody>
                    <a:bodyPr lIns="57600" rIns="57600"/>
                    <a:p>
                      <a:pPr>
                        <a:lnSpc>
                          <a:spcPct val="115000"/>
                        </a:lnSpc>
                      </a:pPr>
                      <a:r>
                        <a:rPr b="0" lang="fr-FR" sz="900" spc="-1" strike="noStrike">
                          <a:solidFill>
                            <a:srgbClr val="000000"/>
                          </a:solidFill>
                          <a:uFill>
                            <a:solidFill>
                              <a:srgbClr val="ffffff"/>
                            </a:solidFill>
                          </a:uFill>
                          <a:latin typeface="Calibri"/>
                          <a:ea typeface="Calibri"/>
                        </a:rPr>
                        <a:t>Comprendre l’importance de sa ereputation</a:t>
                      </a:r>
                      <a:endParaRPr b="0" lang="fr-FR" sz="1800" spc="-1" strike="noStrike">
                        <a:solidFill>
                          <a:srgbClr val="000000"/>
                        </a:solidFill>
                        <a:uFill>
                          <a:solidFill>
                            <a:srgbClr val="ffffff"/>
                          </a:solidFill>
                        </a:uFill>
                        <a:latin typeface="Arial"/>
                      </a:endParaRPr>
                    </a:p>
                  </a:txBody>
                  <a:tcPr marL="57600" marR="57600">
                    <a:lnL w="12240">
                      <a:solidFill>
                        <a:srgbClr val="000000"/>
                      </a:solidFill>
                    </a:lnL>
                    <a:lnR w="12240">
                      <a:solidFill>
                        <a:srgbClr val="000000"/>
                      </a:solidFill>
                    </a:lnR>
                    <a:lnT w="12240">
                      <a:solidFill>
                        <a:srgbClr val="000000"/>
                      </a:solidFill>
                    </a:lnT>
                    <a:lnB w="12240">
                      <a:solidFill>
                        <a:srgbClr val="000000"/>
                      </a:solidFill>
                    </a:lnB>
                    <a:noFill/>
                  </a:tcPr>
                </a:tc>
              </a:tr>
              <a:tr h="333720">
                <a:tc>
                  <a:txBody>
                    <a:bodyPr lIns="57600" rIns="57600"/>
                    <a:p>
                      <a:pPr>
                        <a:lnSpc>
                          <a:spcPct val="115000"/>
                        </a:lnSpc>
                      </a:pPr>
                      <a:r>
                        <a:rPr b="0" lang="fr-FR" sz="900" spc="-1" strike="noStrike">
                          <a:solidFill>
                            <a:srgbClr val="000000"/>
                          </a:solidFill>
                          <a:uFill>
                            <a:solidFill>
                              <a:srgbClr val="ffffff"/>
                            </a:solidFill>
                          </a:uFill>
                          <a:latin typeface="Calibri"/>
                          <a:ea typeface="Calibri"/>
                        </a:rPr>
                        <a:t>Objectif</a:t>
                      </a:r>
                      <a:endParaRPr b="0" lang="fr-FR" sz="1800" spc="-1" strike="noStrike">
                        <a:solidFill>
                          <a:srgbClr val="000000"/>
                        </a:solidFill>
                        <a:uFill>
                          <a:solidFill>
                            <a:srgbClr val="ffffff"/>
                          </a:solidFill>
                        </a:uFill>
                        <a:latin typeface="Arial"/>
                      </a:endParaRPr>
                    </a:p>
                  </a:txBody>
                  <a:tcPr marL="57600" marR="57600">
                    <a:lnL w="12240">
                      <a:solidFill>
                        <a:srgbClr val="000000"/>
                      </a:solidFill>
                    </a:lnL>
                    <a:lnR w="12240">
                      <a:solidFill>
                        <a:srgbClr val="000000"/>
                      </a:solidFill>
                    </a:lnR>
                    <a:lnT w="12240">
                      <a:solidFill>
                        <a:srgbClr val="000000"/>
                      </a:solidFill>
                    </a:lnT>
                    <a:lnB w="12240">
                      <a:solidFill>
                        <a:srgbClr val="000000"/>
                      </a:solidFill>
                    </a:lnB>
                    <a:noFill/>
                  </a:tcPr>
                </a:tc>
                <a:tc>
                  <a:txBody>
                    <a:bodyPr lIns="57600" rIns="57600"/>
                    <a:p>
                      <a:pPr>
                        <a:lnSpc>
                          <a:spcPct val="115000"/>
                        </a:lnSpc>
                      </a:pPr>
                      <a:r>
                        <a:rPr b="0" lang="fr-FR" sz="900" spc="-1" strike="noStrike">
                          <a:solidFill>
                            <a:srgbClr val="000000"/>
                          </a:solidFill>
                          <a:uFill>
                            <a:solidFill>
                              <a:srgbClr val="ffffff"/>
                            </a:solidFill>
                          </a:uFill>
                          <a:latin typeface="Calibri"/>
                          <a:ea typeface="Calibri"/>
                        </a:rPr>
                        <a:t>Convaincre sur l’intérêt d’adopter une stratégie de maitrise des contenus sur le web . </a:t>
                      </a:r>
                      <a:endParaRPr b="0" lang="fr-FR" sz="1800" spc="-1" strike="noStrike">
                        <a:solidFill>
                          <a:srgbClr val="000000"/>
                        </a:solidFill>
                        <a:uFill>
                          <a:solidFill>
                            <a:srgbClr val="ffffff"/>
                          </a:solidFill>
                        </a:uFill>
                        <a:latin typeface="Arial"/>
                      </a:endParaRPr>
                    </a:p>
                  </a:txBody>
                  <a:tcPr marL="57600" marR="57600">
                    <a:lnL w="12240">
                      <a:solidFill>
                        <a:srgbClr val="000000"/>
                      </a:solidFill>
                    </a:lnL>
                    <a:lnR w="12240">
                      <a:solidFill>
                        <a:srgbClr val="000000"/>
                      </a:solidFill>
                    </a:lnR>
                    <a:lnT w="12240">
                      <a:solidFill>
                        <a:srgbClr val="000000"/>
                      </a:solidFill>
                    </a:lnT>
                    <a:lnB w="12240">
                      <a:solidFill>
                        <a:srgbClr val="000000"/>
                      </a:solidFill>
                    </a:lnB>
                    <a:noFill/>
                  </a:tcPr>
                </a:tc>
              </a:tr>
              <a:tr h="721440">
                <a:tc>
                  <a:txBody>
                    <a:bodyPr lIns="57600" rIns="57600"/>
                    <a:p>
                      <a:pPr>
                        <a:lnSpc>
                          <a:spcPct val="115000"/>
                        </a:lnSpc>
                      </a:pPr>
                      <a:r>
                        <a:rPr b="0" lang="fr-FR" sz="900" spc="-1" strike="noStrike">
                          <a:solidFill>
                            <a:srgbClr val="000000"/>
                          </a:solidFill>
                          <a:uFill>
                            <a:solidFill>
                              <a:srgbClr val="ffffff"/>
                            </a:solidFill>
                          </a:uFill>
                          <a:latin typeface="Calibri"/>
                          <a:ea typeface="Calibri"/>
                        </a:rPr>
                        <a:t>Forme </a:t>
                      </a:r>
                      <a:endParaRPr b="0" lang="fr-FR" sz="1800" spc="-1" strike="noStrike">
                        <a:solidFill>
                          <a:srgbClr val="000000"/>
                        </a:solidFill>
                        <a:uFill>
                          <a:solidFill>
                            <a:srgbClr val="ffffff"/>
                          </a:solidFill>
                        </a:uFill>
                        <a:latin typeface="Arial"/>
                      </a:endParaRPr>
                    </a:p>
                  </a:txBody>
                  <a:tcPr marL="57600" marR="57600">
                    <a:lnL w="12240">
                      <a:solidFill>
                        <a:srgbClr val="000000"/>
                      </a:solidFill>
                    </a:lnL>
                    <a:lnR w="12240">
                      <a:solidFill>
                        <a:srgbClr val="000000"/>
                      </a:solidFill>
                    </a:lnR>
                    <a:lnT w="12240">
                      <a:solidFill>
                        <a:srgbClr val="000000"/>
                      </a:solidFill>
                    </a:lnT>
                    <a:lnB w="12240">
                      <a:solidFill>
                        <a:srgbClr val="000000"/>
                      </a:solidFill>
                    </a:lnB>
                    <a:noFill/>
                  </a:tcPr>
                </a:tc>
                <a:tc>
                  <a:txBody>
                    <a:bodyPr lIns="57600" rIns="57600"/>
                    <a:p>
                      <a:pPr>
                        <a:lnSpc>
                          <a:spcPct val="115000"/>
                        </a:lnSpc>
                      </a:pPr>
                      <a:r>
                        <a:rPr b="0" lang="fr-FR" sz="900" spc="-1" strike="noStrike">
                          <a:solidFill>
                            <a:srgbClr val="000000"/>
                          </a:solidFill>
                          <a:uFill>
                            <a:solidFill>
                              <a:srgbClr val="ffffff"/>
                            </a:solidFill>
                          </a:uFill>
                          <a:latin typeface="Calibri"/>
                          <a:ea typeface="Calibri"/>
                        </a:rPr>
                        <a:t>Proposer un temps d’échange autour de cas pratique. </a:t>
                      </a:r>
                      <a:endParaRPr b="0" lang="fr-FR" sz="1800" spc="-1" strike="noStrike">
                        <a:solidFill>
                          <a:srgbClr val="000000"/>
                        </a:solidFill>
                        <a:uFill>
                          <a:solidFill>
                            <a:srgbClr val="ffffff"/>
                          </a:solidFill>
                        </a:uFill>
                        <a:latin typeface="Arial"/>
                      </a:endParaRPr>
                    </a:p>
                    <a:p>
                      <a:pPr>
                        <a:lnSpc>
                          <a:spcPct val="115000"/>
                        </a:lnSpc>
                      </a:pPr>
                      <a:r>
                        <a:rPr b="0" lang="fr-FR" sz="900" spc="-1" strike="noStrike">
                          <a:solidFill>
                            <a:srgbClr val="000000"/>
                          </a:solidFill>
                          <a:uFill>
                            <a:solidFill>
                              <a:srgbClr val="ffffff"/>
                            </a:solidFill>
                          </a:uFill>
                          <a:latin typeface="Calibri"/>
                          <a:ea typeface="Calibri"/>
                        </a:rPr>
                        <a:t>Table ronde 15 personnes durée </a:t>
                      </a:r>
                      <a:endParaRPr b="0" lang="fr-FR" sz="1800" spc="-1" strike="noStrike">
                        <a:solidFill>
                          <a:srgbClr val="000000"/>
                        </a:solidFill>
                        <a:uFill>
                          <a:solidFill>
                            <a:srgbClr val="ffffff"/>
                          </a:solidFill>
                        </a:uFill>
                        <a:latin typeface="Arial"/>
                      </a:endParaRPr>
                    </a:p>
                    <a:p>
                      <a:pPr>
                        <a:lnSpc>
                          <a:spcPct val="115000"/>
                        </a:lnSpc>
                      </a:pPr>
                      <a:r>
                        <a:rPr b="0" lang="fr-FR" sz="900" spc="-1" strike="noStrike">
                          <a:solidFill>
                            <a:srgbClr val="000000"/>
                          </a:solidFill>
                          <a:uFill>
                            <a:solidFill>
                              <a:srgbClr val="ffffff"/>
                            </a:solidFill>
                          </a:uFill>
                          <a:latin typeface="Calibri"/>
                          <a:ea typeface="Calibri"/>
                        </a:rPr>
                        <a:t>Durée :1h max. Powerpoint en 4 slides max : définition de la ereputation, analyse et débat autour d’une sélection de 10 Tweet, conclusion sur les 10 conseils à suivre. </a:t>
                      </a:r>
                      <a:endParaRPr b="0" lang="fr-FR" sz="1800" spc="-1" strike="noStrike">
                        <a:solidFill>
                          <a:srgbClr val="000000"/>
                        </a:solidFill>
                        <a:uFill>
                          <a:solidFill>
                            <a:srgbClr val="ffffff"/>
                          </a:solidFill>
                        </a:uFill>
                        <a:latin typeface="Arial"/>
                      </a:endParaRPr>
                    </a:p>
                  </a:txBody>
                  <a:tcPr marL="57600" marR="57600">
                    <a:lnL w="12240">
                      <a:solidFill>
                        <a:srgbClr val="000000"/>
                      </a:solidFill>
                    </a:lnL>
                    <a:lnR w="12240">
                      <a:solidFill>
                        <a:srgbClr val="000000"/>
                      </a:solidFill>
                    </a:lnR>
                    <a:lnT w="12240">
                      <a:solidFill>
                        <a:srgbClr val="000000"/>
                      </a:solidFill>
                    </a:lnT>
                    <a:lnB w="12240">
                      <a:solidFill>
                        <a:srgbClr val="000000"/>
                      </a:solidFill>
                    </a:lnB>
                    <a:noFill/>
                  </a:tcPr>
                </a:tc>
              </a:tr>
              <a:tr h="1917000">
                <a:tc>
                  <a:txBody>
                    <a:bodyPr lIns="57600" rIns="57600"/>
                    <a:p>
                      <a:pPr>
                        <a:lnSpc>
                          <a:spcPct val="115000"/>
                        </a:lnSpc>
                      </a:pPr>
                      <a:r>
                        <a:rPr b="0" lang="fr-FR" sz="900" spc="-1" strike="noStrike">
                          <a:solidFill>
                            <a:srgbClr val="000000"/>
                          </a:solidFill>
                          <a:uFill>
                            <a:solidFill>
                              <a:srgbClr val="ffffff"/>
                            </a:solidFill>
                          </a:uFill>
                          <a:latin typeface="Calibri"/>
                          <a:ea typeface="Calibri"/>
                        </a:rPr>
                        <a:t>Rôle de l’animateur </a:t>
                      </a:r>
                      <a:endParaRPr b="0" lang="fr-FR" sz="1800" spc="-1" strike="noStrike">
                        <a:solidFill>
                          <a:srgbClr val="000000"/>
                        </a:solidFill>
                        <a:uFill>
                          <a:solidFill>
                            <a:srgbClr val="ffffff"/>
                          </a:solidFill>
                        </a:uFill>
                        <a:latin typeface="Arial"/>
                      </a:endParaRPr>
                    </a:p>
                  </a:txBody>
                  <a:tcPr marL="57600" marR="57600">
                    <a:lnL w="12240">
                      <a:solidFill>
                        <a:srgbClr val="000000"/>
                      </a:solidFill>
                    </a:lnL>
                    <a:lnR w="12240">
                      <a:solidFill>
                        <a:srgbClr val="000000"/>
                      </a:solidFill>
                    </a:lnR>
                    <a:lnT w="12240">
                      <a:solidFill>
                        <a:srgbClr val="000000"/>
                      </a:solidFill>
                    </a:lnT>
                    <a:lnB w="12240">
                      <a:solidFill>
                        <a:srgbClr val="000000"/>
                      </a:solidFill>
                    </a:lnB>
                    <a:noFill/>
                  </a:tcPr>
                </a:tc>
                <a:tc>
                  <a:txBody>
                    <a:bodyPr lIns="57600" rIns="57600"/>
                    <a:p>
                      <a:pPr>
                        <a:lnSpc>
                          <a:spcPct val="115000"/>
                        </a:lnSpc>
                      </a:pPr>
                      <a:r>
                        <a:rPr b="0" lang="fr-FR" sz="900" spc="-1" strike="noStrike">
                          <a:solidFill>
                            <a:srgbClr val="000000"/>
                          </a:solidFill>
                          <a:uFill>
                            <a:solidFill>
                              <a:srgbClr val="ffffff"/>
                            </a:solidFill>
                          </a:uFill>
                          <a:latin typeface="Calibri"/>
                          <a:ea typeface="Calibri"/>
                        </a:rPr>
                        <a:t>Projection d’une sélection de 10 tweets qui caractérisent good/bad practice  puis animation d’un débat sur le thème  :  « vous êtes dans la peau ... En voyant ce tweet, aimeriez-vous que ce joueur représente ma marque, mon club, mon équipe ? »</a:t>
                      </a:r>
                      <a:endParaRPr b="0" lang="fr-FR" sz="1800" spc="-1" strike="noStrike">
                        <a:solidFill>
                          <a:srgbClr val="000000"/>
                        </a:solidFill>
                        <a:uFill>
                          <a:solidFill>
                            <a:srgbClr val="ffffff"/>
                          </a:solidFill>
                        </a:uFill>
                        <a:latin typeface="Arial"/>
                      </a:endParaRPr>
                    </a:p>
                    <a:p>
                      <a:pPr>
                        <a:lnSpc>
                          <a:spcPct val="115000"/>
                        </a:lnSpc>
                      </a:pPr>
                      <a:endParaRPr b="0" lang="fr-FR" sz="1800" spc="-1" strike="noStrike">
                        <a:solidFill>
                          <a:srgbClr val="000000"/>
                        </a:solidFill>
                        <a:uFill>
                          <a:solidFill>
                            <a:srgbClr val="ffffff"/>
                          </a:solidFill>
                        </a:uFill>
                        <a:latin typeface="Arial"/>
                      </a:endParaRPr>
                    </a:p>
                    <a:p>
                      <a:pPr>
                        <a:lnSpc>
                          <a:spcPct val="115000"/>
                        </a:lnSpc>
                      </a:pPr>
                      <a:r>
                        <a:rPr b="0" lang="fr-FR" sz="900" spc="-1" strike="noStrike">
                          <a:solidFill>
                            <a:srgbClr val="000000"/>
                          </a:solidFill>
                          <a:uFill>
                            <a:solidFill>
                              <a:srgbClr val="ffffff"/>
                            </a:solidFill>
                          </a:uFill>
                          <a:latin typeface="Calibri"/>
                          <a:ea typeface="Calibri"/>
                        </a:rPr>
                        <a:t>Conclusion sur les conseils à suivre. Remarque : les conseils ne doivent pas inciter les joueurs à considérer leur image d’un point de vue commercial. Avant de préconiser d’apparaitre sur Twitter ou via une page. Bien leur faire comprendre que ces outils sont contreproductifs si l’on ne maitrise pas les basiques énumérés ci-dessous. Avant de penser à communiquer sur soi (via un compte Twitter, une page Facebook), bien avoir en tête les bases de la E-réputation.</a:t>
                      </a:r>
                      <a:endParaRPr b="0" lang="fr-FR" sz="1800" spc="-1" strike="noStrike">
                        <a:solidFill>
                          <a:srgbClr val="000000"/>
                        </a:solidFill>
                        <a:uFill>
                          <a:solidFill>
                            <a:srgbClr val="ffffff"/>
                          </a:solidFill>
                        </a:uFill>
                        <a:latin typeface="Arial"/>
                      </a:endParaRPr>
                    </a:p>
                    <a:p>
                      <a:pPr>
                        <a:lnSpc>
                          <a:spcPct val="115000"/>
                        </a:lnSpc>
                      </a:pPr>
                      <a:r>
                        <a:rPr b="0" lang="fr-FR" sz="900" spc="-1" strike="noStrike">
                          <a:solidFill>
                            <a:srgbClr val="000000"/>
                          </a:solidFill>
                          <a:uFill>
                            <a:solidFill>
                              <a:srgbClr val="ffffff"/>
                            </a:solidFill>
                          </a:uFill>
                          <a:latin typeface="Calibri"/>
                          <a:ea typeface="Calibri"/>
                        </a:rPr>
                        <a:t>   </a:t>
                      </a:r>
                      <a:endParaRPr b="0" lang="fr-FR" sz="1800" spc="-1" strike="noStrike">
                        <a:solidFill>
                          <a:srgbClr val="000000"/>
                        </a:solidFill>
                        <a:uFill>
                          <a:solidFill>
                            <a:srgbClr val="ffffff"/>
                          </a:solidFill>
                        </a:uFill>
                        <a:latin typeface="Arial"/>
                      </a:endParaRPr>
                    </a:p>
                  </a:txBody>
                  <a:tcPr marL="57600" marR="57600">
                    <a:lnL w="12240">
                      <a:solidFill>
                        <a:srgbClr val="000000"/>
                      </a:solidFill>
                    </a:lnL>
                    <a:lnR w="12240">
                      <a:solidFill>
                        <a:srgbClr val="000000"/>
                      </a:solidFill>
                    </a:lnR>
                    <a:lnT w="12240">
                      <a:solidFill>
                        <a:srgbClr val="000000"/>
                      </a:solidFill>
                    </a:lnT>
                    <a:lnB w="12240">
                      <a:solidFill>
                        <a:srgbClr val="000000"/>
                      </a:solidFill>
                    </a:lnB>
                    <a:noFill/>
                  </a:tcPr>
                </a:tc>
              </a:tr>
              <a:tr h="979920">
                <a:tc>
                  <a:txBody>
                    <a:bodyPr lIns="57600" rIns="57600"/>
                    <a:p>
                      <a:pPr>
                        <a:lnSpc>
                          <a:spcPct val="115000"/>
                        </a:lnSpc>
                      </a:pPr>
                      <a:r>
                        <a:rPr b="0" lang="fr-FR" sz="900" spc="-1" strike="noStrike">
                          <a:solidFill>
                            <a:srgbClr val="000000"/>
                          </a:solidFill>
                          <a:uFill>
                            <a:solidFill>
                              <a:srgbClr val="ffffff"/>
                            </a:solidFill>
                          </a:uFill>
                          <a:latin typeface="Calibri"/>
                          <a:ea typeface="Calibri"/>
                        </a:rPr>
                        <a:t>Questions posées </a:t>
                      </a:r>
                      <a:endParaRPr b="0" lang="fr-FR" sz="1800" spc="-1" strike="noStrike">
                        <a:solidFill>
                          <a:srgbClr val="000000"/>
                        </a:solidFill>
                        <a:uFill>
                          <a:solidFill>
                            <a:srgbClr val="ffffff"/>
                          </a:solidFill>
                        </a:uFill>
                        <a:latin typeface="Arial"/>
                      </a:endParaRPr>
                    </a:p>
                  </a:txBody>
                  <a:tcPr marL="57600" marR="57600">
                    <a:lnL w="12240">
                      <a:solidFill>
                        <a:srgbClr val="000000"/>
                      </a:solidFill>
                    </a:lnL>
                    <a:lnR w="12240">
                      <a:solidFill>
                        <a:srgbClr val="000000"/>
                      </a:solidFill>
                    </a:lnR>
                    <a:lnT w="12240">
                      <a:solidFill>
                        <a:srgbClr val="000000"/>
                      </a:solidFill>
                    </a:lnT>
                    <a:lnB w="12240">
                      <a:solidFill>
                        <a:srgbClr val="000000"/>
                      </a:solidFill>
                    </a:lnB>
                    <a:noFill/>
                  </a:tcPr>
                </a:tc>
                <a:tc>
                  <a:txBody>
                    <a:bodyPr lIns="57600" rIns="57600"/>
                    <a:p>
                      <a:pPr>
                        <a:lnSpc>
                          <a:spcPct val="115000"/>
                        </a:lnSpc>
                      </a:pPr>
                      <a:r>
                        <a:rPr b="0" lang="fr-FR" sz="900" spc="-1" strike="noStrike">
                          <a:solidFill>
                            <a:srgbClr val="000000"/>
                          </a:solidFill>
                          <a:uFill>
                            <a:solidFill>
                              <a:srgbClr val="ffffff"/>
                            </a:solidFill>
                          </a:uFill>
                          <a:latin typeface="Calibri"/>
                          <a:ea typeface="Calibri"/>
                        </a:rPr>
                        <a:t>Question  Good practices / Est-ce que vous pensez qu’il y a un intérêt concret à maitriser son image sur le web ?  </a:t>
                      </a:r>
                      <a:endParaRPr b="0" lang="fr-FR" sz="1800" spc="-1" strike="noStrike">
                        <a:solidFill>
                          <a:srgbClr val="000000"/>
                        </a:solidFill>
                        <a:uFill>
                          <a:solidFill>
                            <a:srgbClr val="ffffff"/>
                          </a:solidFill>
                        </a:uFill>
                        <a:latin typeface="Arial"/>
                      </a:endParaRPr>
                    </a:p>
                    <a:p>
                      <a:pPr>
                        <a:lnSpc>
                          <a:spcPct val="115000"/>
                        </a:lnSpc>
                      </a:pPr>
                      <a:r>
                        <a:rPr b="0" lang="fr-FR" sz="900" spc="-1" strike="noStrike">
                          <a:solidFill>
                            <a:srgbClr val="000000"/>
                          </a:solidFill>
                          <a:uFill>
                            <a:solidFill>
                              <a:srgbClr val="ffffff"/>
                            </a:solidFill>
                          </a:uFill>
                          <a:latin typeface="Calibri"/>
                          <a:ea typeface="Calibri"/>
                        </a:rPr>
                        <a:t>Questions Bad practices / Est-ce que vous rendez tout public ? Pensez-vous qu’une mauvaise ereputation peut vous couter la place sur le terrain ? A part vous, quels sont les personnes qui peuvent être impactées par votre mauvaise image sur le web ? Votre club est-il responsable de ce que vous publiez sur les réseaux sociaux ?   </a:t>
                      </a:r>
                      <a:endParaRPr b="0" lang="fr-FR" sz="1800" spc="-1" strike="noStrike">
                        <a:solidFill>
                          <a:srgbClr val="000000"/>
                        </a:solidFill>
                        <a:uFill>
                          <a:solidFill>
                            <a:srgbClr val="ffffff"/>
                          </a:solidFill>
                        </a:uFill>
                        <a:latin typeface="Arial"/>
                      </a:endParaRPr>
                    </a:p>
                  </a:txBody>
                  <a:tcPr marL="57600" marR="57600">
                    <a:lnL w="12240">
                      <a:solidFill>
                        <a:srgbClr val="000000"/>
                      </a:solidFill>
                    </a:lnL>
                    <a:lnR w="12240">
                      <a:solidFill>
                        <a:srgbClr val="000000"/>
                      </a:solidFill>
                    </a:lnR>
                    <a:lnT w="12240">
                      <a:solidFill>
                        <a:srgbClr val="000000"/>
                      </a:solidFill>
                    </a:lnT>
                    <a:lnB w="12240">
                      <a:solidFill>
                        <a:srgbClr val="000000"/>
                      </a:solidFill>
                    </a:lnB>
                    <a:noFill/>
                  </a:tcPr>
                </a:tc>
              </a:tr>
              <a:tr h="333720">
                <a:tc>
                  <a:txBody>
                    <a:bodyPr lIns="57600" rIns="57600"/>
                    <a:p>
                      <a:pPr>
                        <a:lnSpc>
                          <a:spcPct val="115000"/>
                        </a:lnSpc>
                      </a:pPr>
                      <a:r>
                        <a:rPr b="0" lang="fr-FR" sz="900" spc="-1" strike="noStrike">
                          <a:solidFill>
                            <a:srgbClr val="000000"/>
                          </a:solidFill>
                          <a:uFill>
                            <a:solidFill>
                              <a:srgbClr val="ffffff"/>
                            </a:solidFill>
                          </a:uFill>
                          <a:latin typeface="Calibri"/>
                          <a:ea typeface="Calibri"/>
                        </a:rPr>
                        <a:t>Bénéfice</a:t>
                      </a:r>
                      <a:endParaRPr b="0" lang="fr-FR" sz="1800" spc="-1" strike="noStrike">
                        <a:solidFill>
                          <a:srgbClr val="000000"/>
                        </a:solidFill>
                        <a:uFill>
                          <a:solidFill>
                            <a:srgbClr val="ffffff"/>
                          </a:solidFill>
                        </a:uFill>
                        <a:latin typeface="Arial"/>
                      </a:endParaRPr>
                    </a:p>
                  </a:txBody>
                  <a:tcPr marL="57600" marR="57600">
                    <a:lnL w="12240">
                      <a:solidFill>
                        <a:srgbClr val="000000"/>
                      </a:solidFill>
                    </a:lnL>
                    <a:lnR w="12240">
                      <a:solidFill>
                        <a:srgbClr val="000000"/>
                      </a:solidFill>
                    </a:lnR>
                    <a:lnT w="12240">
                      <a:solidFill>
                        <a:srgbClr val="000000"/>
                      </a:solidFill>
                    </a:lnT>
                    <a:lnB w="12240">
                      <a:solidFill>
                        <a:srgbClr val="000000"/>
                      </a:solidFill>
                    </a:lnB>
                    <a:noFill/>
                  </a:tcPr>
                </a:tc>
                <a:tc>
                  <a:txBody>
                    <a:bodyPr lIns="57600" rIns="57600"/>
                    <a:p>
                      <a:pPr>
                        <a:lnSpc>
                          <a:spcPct val="115000"/>
                        </a:lnSpc>
                      </a:pPr>
                      <a:r>
                        <a:rPr b="0" lang="fr-FR" sz="900" spc="-1" strike="noStrike">
                          <a:solidFill>
                            <a:srgbClr val="000000"/>
                          </a:solidFill>
                          <a:uFill>
                            <a:solidFill>
                              <a:srgbClr val="ffffff"/>
                            </a:solidFill>
                          </a:uFill>
                          <a:latin typeface="Calibri"/>
                          <a:ea typeface="Calibri"/>
                        </a:rPr>
                        <a:t>Faire appel aux capacités critiques et à l’échange pour faire comprendre de l’intérêt d’une gestion de son image en ligne. </a:t>
                      </a:r>
                      <a:endParaRPr b="0" lang="fr-FR" sz="1800" spc="-1" strike="noStrike">
                        <a:solidFill>
                          <a:srgbClr val="000000"/>
                        </a:solidFill>
                        <a:uFill>
                          <a:solidFill>
                            <a:srgbClr val="ffffff"/>
                          </a:solidFill>
                        </a:uFill>
                        <a:latin typeface="Arial"/>
                      </a:endParaRPr>
                    </a:p>
                  </a:txBody>
                  <a:tcPr marL="57600" marR="576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193" name="CustomShape 6"/>
          <p:cNvSpPr/>
          <p:nvPr/>
        </p:nvSpPr>
        <p:spPr>
          <a:xfrm rot="1699800">
            <a:off x="5762520" y="267516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4" name="CustomShape 7"/>
          <p:cNvSpPr/>
          <p:nvPr/>
        </p:nvSpPr>
        <p:spPr>
          <a:xfrm rot="1699800">
            <a:off x="6266520" y="325116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5" name="CustomShape 8"/>
          <p:cNvSpPr/>
          <p:nvPr/>
        </p:nvSpPr>
        <p:spPr>
          <a:xfrm rot="1699800">
            <a:off x="5978520" y="310716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6" name="CustomShape 9"/>
          <p:cNvSpPr/>
          <p:nvPr/>
        </p:nvSpPr>
        <p:spPr>
          <a:xfrm rot="1699800">
            <a:off x="6626520" y="332316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7" name="CustomShape 10"/>
          <p:cNvSpPr/>
          <p:nvPr/>
        </p:nvSpPr>
        <p:spPr>
          <a:xfrm rot="1699800">
            <a:off x="5762520" y="238716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8" name="CustomShape 11"/>
          <p:cNvSpPr/>
          <p:nvPr/>
        </p:nvSpPr>
        <p:spPr>
          <a:xfrm rot="1699800">
            <a:off x="7058880" y="303984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9" name="CustomShape 12"/>
          <p:cNvSpPr/>
          <p:nvPr/>
        </p:nvSpPr>
        <p:spPr>
          <a:xfrm rot="1699800">
            <a:off x="5978520" y="253116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0" name="CustomShape 13"/>
          <p:cNvSpPr/>
          <p:nvPr/>
        </p:nvSpPr>
        <p:spPr>
          <a:xfrm rot="1699800">
            <a:off x="6770520" y="310716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1" name="CustomShape 14"/>
          <p:cNvSpPr/>
          <p:nvPr/>
        </p:nvSpPr>
        <p:spPr>
          <a:xfrm rot="1699800">
            <a:off x="6050520" y="223848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2" name="CustomShape 15"/>
          <p:cNvSpPr/>
          <p:nvPr/>
        </p:nvSpPr>
        <p:spPr>
          <a:xfrm rot="1699800">
            <a:off x="6050520" y="281916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3" name="CustomShape 16"/>
          <p:cNvSpPr/>
          <p:nvPr/>
        </p:nvSpPr>
        <p:spPr>
          <a:xfrm rot="1699800">
            <a:off x="6482520" y="310716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4" name="CustomShape 17"/>
          <p:cNvSpPr/>
          <p:nvPr/>
        </p:nvSpPr>
        <p:spPr>
          <a:xfrm rot="1699800">
            <a:off x="6219720" y="300996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5" name="CustomShape 18"/>
          <p:cNvSpPr/>
          <p:nvPr/>
        </p:nvSpPr>
        <p:spPr>
          <a:xfrm rot="1699800">
            <a:off x="5834520" y="288288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6" name="CustomShape 19"/>
          <p:cNvSpPr/>
          <p:nvPr/>
        </p:nvSpPr>
        <p:spPr>
          <a:xfrm rot="1699800">
            <a:off x="6986520" y="3323160"/>
            <a:ext cx="215280" cy="215280"/>
          </a:xfrm>
          <a:prstGeom prst="ellipse">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7" name="CustomShape 20"/>
          <p:cNvSpPr/>
          <p:nvPr/>
        </p:nvSpPr>
        <p:spPr>
          <a:xfrm rot="1699800">
            <a:off x="6554520" y="2459160"/>
            <a:ext cx="359280" cy="359280"/>
          </a:xfrm>
          <a:prstGeom prst="ellipse">
            <a:avLst/>
          </a:prstGeom>
          <a:ln>
            <a:solidFill>
              <a:srgbClr val="be4b48"/>
            </a:solidFill>
            <a:round/>
          </a:ln>
          <a:effectLst>
            <a:outerShdw blurRad="40000" dir="5400000" dist="23000" rotWithShape="0">
              <a:srgbClr val="000000">
                <a:alpha val="35000"/>
              </a:srgbClr>
            </a:outerShdw>
          </a:effectLst>
        </p:spPr>
        <p:style>
          <a:lnRef idx="1">
            <a:schemeClr val="accent2"/>
          </a:lnRef>
          <a:fillRef idx="3">
            <a:schemeClr val="accent2"/>
          </a:fillRef>
          <a:effectRef idx="2">
            <a:schemeClr val="accent2"/>
          </a:effectRef>
          <a:fontRef idx="minor"/>
        </p:style>
      </p:sp>
      <p:sp>
        <p:nvSpPr>
          <p:cNvPr id="208" name="CustomShape 21"/>
          <p:cNvSpPr/>
          <p:nvPr/>
        </p:nvSpPr>
        <p:spPr>
          <a:xfrm>
            <a:off x="5148000" y="1196640"/>
            <a:ext cx="2951640" cy="622800"/>
          </a:xfrm>
          <a:prstGeom prst="rect">
            <a:avLst/>
          </a:prstGeom>
          <a:noFill/>
          <a:ln>
            <a:noFill/>
          </a:ln>
        </p:spPr>
        <p:style>
          <a:lnRef idx="0"/>
          <a:fillRef idx="0"/>
          <a:effectRef idx="0"/>
          <a:fontRef idx="minor"/>
        </p:style>
        <p:txBody>
          <a:bodyPr lIns="90000" rIns="90000" tIns="45000" bIns="45000"/>
          <a:p>
            <a:pPr>
              <a:lnSpc>
                <a:spcPct val="100000"/>
              </a:lnSpc>
              <a:spcBef>
                <a:spcPts val="210"/>
              </a:spcBef>
              <a:spcAft>
                <a:spcPts val="201"/>
              </a:spcAft>
            </a:pPr>
            <a:endParaRPr b="0" lang="fr-FR" sz="1800" spc="-1" strike="noStrike">
              <a:solidFill>
                <a:srgbClr val="000000"/>
              </a:solidFill>
              <a:uFill>
                <a:solidFill>
                  <a:srgbClr val="ffffff"/>
                </a:solidFill>
              </a:uFill>
              <a:latin typeface="Arial"/>
            </a:endParaRPr>
          </a:p>
          <a:p>
            <a:pPr lvl="1" marL="432000" indent="216000">
              <a:lnSpc>
                <a:spcPct val="100000"/>
              </a:lnSpc>
              <a:spcBef>
                <a:spcPts val="241"/>
              </a:spcBef>
              <a:spcAft>
                <a:spcPts val="201"/>
              </a:spcAft>
              <a:buClr>
                <a:srgbClr val="ff8400"/>
              </a:buClr>
              <a:buFont typeface="Wingdings" charset="2"/>
              <a:buChar char=""/>
            </a:pPr>
            <a:r>
              <a:rPr b="1" lang="fr-FR" sz="1200" spc="-1" strike="noStrike">
                <a:solidFill>
                  <a:srgbClr val="000000"/>
                </a:solidFill>
                <a:uFill>
                  <a:solidFill>
                    <a:srgbClr val="ffffff"/>
                  </a:solidFill>
                </a:uFill>
                <a:latin typeface="Arial"/>
                <a:ea typeface="DejaVu Sans"/>
              </a:rPr>
              <a:t>Durée : 1h30</a:t>
            </a:r>
            <a:endParaRPr b="0" lang="fr-FR" sz="1800" spc="-1" strike="noStrike">
              <a:solidFill>
                <a:srgbClr val="000000"/>
              </a:solidFill>
              <a:uFill>
                <a:solidFill>
                  <a:srgbClr val="ffffff"/>
                </a:solidFill>
              </a:uFill>
              <a:latin typeface="Arial"/>
            </a:endParaRPr>
          </a:p>
          <a:p>
            <a:pPr>
              <a:lnSpc>
                <a:spcPct val="100000"/>
              </a:lnSpc>
              <a:spcBef>
                <a:spcPts val="241"/>
              </a:spcBef>
              <a:spcAft>
                <a:spcPts val="201"/>
              </a:spcAft>
            </a:pPr>
            <a:endParaRPr b="0" lang="fr-FR" sz="1800" spc="-1" strike="noStrike">
              <a:solidFill>
                <a:srgbClr val="000000"/>
              </a:solidFill>
              <a:uFill>
                <a:solidFill>
                  <a:srgbClr val="ffffff"/>
                </a:solidFill>
              </a:uFill>
              <a:latin typeface="Arial"/>
            </a:endParaRPr>
          </a:p>
          <a:p>
            <a:pPr lvl="1" marL="432000" indent="216000">
              <a:lnSpc>
                <a:spcPct val="100000"/>
              </a:lnSpc>
              <a:spcBef>
                <a:spcPts val="241"/>
              </a:spcBef>
              <a:spcAft>
                <a:spcPts val="201"/>
              </a:spcAft>
              <a:buClr>
                <a:srgbClr val="ff8400"/>
              </a:buClr>
              <a:buFont typeface="Wingdings" charset="2"/>
              <a:buChar char=""/>
            </a:pPr>
            <a:r>
              <a:rPr b="1" lang="fr-FR" sz="1200" spc="-1" strike="noStrike">
                <a:solidFill>
                  <a:srgbClr val="000000"/>
                </a:solidFill>
                <a:uFill>
                  <a:solidFill>
                    <a:srgbClr val="ffffff"/>
                  </a:solidFill>
                </a:uFill>
                <a:latin typeface="Arial"/>
                <a:ea typeface="DejaVu Sans"/>
              </a:rPr>
              <a:t>Organisation de l’espace</a:t>
            </a:r>
            <a:endParaRPr b="0" lang="fr-FR" sz="1800" spc="-1" strike="noStrike">
              <a:solidFill>
                <a:srgbClr val="000000"/>
              </a:solidFill>
              <a:uFill>
                <a:solidFill>
                  <a:srgbClr val="ffffff"/>
                </a:solidFill>
              </a:uFill>
              <a:latin typeface="Arial"/>
            </a:endParaRPr>
          </a:p>
          <a:p>
            <a:pPr>
              <a:lnSpc>
                <a:spcPct val="100000"/>
              </a:lnSpc>
              <a:spcBef>
                <a:spcPts val="241"/>
              </a:spcBef>
              <a:spcAft>
                <a:spcPts val="201"/>
              </a:spcAft>
            </a:pPr>
            <a:endParaRPr b="0" lang="fr-FR" sz="1800" spc="-1" strike="noStrike">
              <a:solidFill>
                <a:srgbClr val="000000"/>
              </a:solidFill>
              <a:uFill>
                <a:solidFill>
                  <a:srgbClr val="ffffff"/>
                </a:solidFill>
              </a:uFill>
              <a:latin typeface="Arial"/>
            </a:endParaRPr>
          </a:p>
        </p:txBody>
      </p:sp>
      <p:sp>
        <p:nvSpPr>
          <p:cNvPr id="209" name="CustomShape 22"/>
          <p:cNvSpPr/>
          <p:nvPr/>
        </p:nvSpPr>
        <p:spPr>
          <a:xfrm>
            <a:off x="5148000" y="4509000"/>
            <a:ext cx="3638160" cy="1205280"/>
          </a:xfrm>
          <a:prstGeom prst="rect">
            <a:avLst/>
          </a:prstGeom>
          <a:noFill/>
          <a:ln>
            <a:noFill/>
          </a:ln>
        </p:spPr>
        <p:style>
          <a:lnRef idx="0"/>
          <a:fillRef idx="0"/>
          <a:effectRef idx="0"/>
          <a:fontRef idx="minor"/>
        </p:style>
        <p:txBody>
          <a:bodyPr lIns="90000" rIns="90000" tIns="45000" bIns="45000"/>
          <a:p>
            <a:pPr>
              <a:lnSpc>
                <a:spcPct val="100000"/>
              </a:lnSpc>
              <a:spcBef>
                <a:spcPts val="210"/>
              </a:spcBef>
              <a:spcAft>
                <a:spcPts val="201"/>
              </a:spcAft>
            </a:pPr>
            <a:endParaRPr b="0" lang="fr-FR" sz="1800" spc="-1" strike="noStrike">
              <a:solidFill>
                <a:srgbClr val="000000"/>
              </a:solidFill>
              <a:uFill>
                <a:solidFill>
                  <a:srgbClr val="ffffff"/>
                </a:solidFill>
              </a:uFill>
              <a:latin typeface="Arial"/>
            </a:endParaRPr>
          </a:p>
          <a:p>
            <a:pPr lvl="1" marL="432000" indent="216000">
              <a:lnSpc>
                <a:spcPct val="100000"/>
              </a:lnSpc>
              <a:spcBef>
                <a:spcPts val="241"/>
              </a:spcBef>
              <a:spcAft>
                <a:spcPts val="201"/>
              </a:spcAft>
              <a:buClr>
                <a:srgbClr val="ff8400"/>
              </a:buClr>
              <a:buFont typeface="Wingdings" charset="2"/>
              <a:buChar char=""/>
            </a:pPr>
            <a:r>
              <a:rPr b="1" lang="fr-FR" sz="1200" spc="-1" strike="noStrike">
                <a:solidFill>
                  <a:srgbClr val="000000"/>
                </a:solidFill>
                <a:uFill>
                  <a:solidFill>
                    <a:srgbClr val="ffffff"/>
                  </a:solidFill>
                </a:uFill>
                <a:latin typeface="Arial"/>
                <a:ea typeface="DejaVu Sans"/>
              </a:rPr>
              <a:t>Conclusions de l’atelier …</a:t>
            </a:r>
            <a:endParaRPr b="0" lang="fr-FR" sz="1800" spc="-1" strike="noStrike">
              <a:solidFill>
                <a:srgbClr val="000000"/>
              </a:solidFill>
              <a:uFill>
                <a:solidFill>
                  <a:srgbClr val="ffffff"/>
                </a:solidFill>
              </a:uFill>
              <a:latin typeface="Arial"/>
            </a:endParaRPr>
          </a:p>
          <a:p>
            <a:pPr>
              <a:lnSpc>
                <a:spcPct val="100000"/>
              </a:lnSpc>
              <a:spcBef>
                <a:spcPts val="241"/>
              </a:spcBef>
              <a:spcAft>
                <a:spcPts val="201"/>
              </a:spcAft>
            </a:pPr>
            <a:r>
              <a:rPr b="0" lang="fr-FR" sz="1200" spc="-1" strike="noStrike">
                <a:solidFill>
                  <a:srgbClr val="000000"/>
                </a:solidFill>
                <a:uFill>
                  <a:solidFill>
                    <a:srgbClr val="ffffff"/>
                  </a:solidFill>
                </a:uFill>
                <a:latin typeface="Arial"/>
                <a:ea typeface="DejaVu Sans"/>
              </a:rPr>
              <a:t>Slide  1.2 – Série de conseils à commenter</a:t>
            </a:r>
            <a:endParaRPr b="0" lang="fr-FR" sz="1800" spc="-1" strike="noStrike">
              <a:solidFill>
                <a:srgbClr val="000000"/>
              </a:solidFill>
              <a:uFill>
                <a:solidFill>
                  <a:srgbClr val="ffffff"/>
                </a:solidFill>
              </a:uFill>
              <a:latin typeface="Arial"/>
            </a:endParaRPr>
          </a:p>
          <a:p>
            <a:pPr>
              <a:lnSpc>
                <a:spcPct val="100000"/>
              </a:lnSpc>
              <a:spcBef>
                <a:spcPts val="241"/>
              </a:spcBef>
              <a:spcAft>
                <a:spcPts val="201"/>
              </a:spcAft>
            </a:pPr>
            <a:r>
              <a:rPr b="0" lang="fr-FR" sz="1200" spc="-1" strike="noStrike">
                <a:solidFill>
                  <a:srgbClr val="000000"/>
                </a:solidFill>
                <a:uFill>
                  <a:solidFill>
                    <a:srgbClr val="ffffff"/>
                  </a:solidFill>
                </a:uFill>
                <a:latin typeface="Arial"/>
                <a:ea typeface="DejaVu Sans"/>
              </a:rPr>
              <a:t>Slide 1.3 – Série de conseils à commenter</a:t>
            </a:r>
            <a:endParaRPr b="0" lang="fr-FR" sz="1800" spc="-1" strike="noStrike">
              <a:solidFill>
                <a:srgbClr val="000000"/>
              </a:solidFill>
              <a:uFill>
                <a:solidFill>
                  <a:srgbClr val="ffffff"/>
                </a:solidFill>
              </a:uFill>
              <a:latin typeface="Arial"/>
            </a:endParaRPr>
          </a:p>
          <a:p>
            <a:pPr>
              <a:lnSpc>
                <a:spcPct val="100000"/>
              </a:lnSpc>
              <a:spcBef>
                <a:spcPts val="241"/>
              </a:spcBef>
              <a:spcAft>
                <a:spcPts val="201"/>
              </a:spcAft>
            </a:pPr>
            <a:endParaRPr b="0" lang="fr-FR" sz="1800" spc="-1" strike="noStrike">
              <a:solidFill>
                <a:srgbClr val="000000"/>
              </a:solidFill>
              <a:uFill>
                <a:solidFill>
                  <a:srgbClr val="ffffff"/>
                </a:solidFill>
              </a:uFill>
              <a:latin typeface="Arial"/>
            </a:endParaRPr>
          </a:p>
        </p:txBody>
      </p:sp>
      <p:sp>
        <p:nvSpPr>
          <p:cNvPr id="210" name="CustomShape 23"/>
          <p:cNvSpPr/>
          <p:nvPr/>
        </p:nvSpPr>
        <p:spPr>
          <a:xfrm>
            <a:off x="8820360" y="0"/>
            <a:ext cx="322920" cy="3319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211" name="CustomShape 24"/>
          <p:cNvSpPr/>
          <p:nvPr/>
        </p:nvSpPr>
        <p:spPr>
          <a:xfrm>
            <a:off x="5292000" y="5949360"/>
            <a:ext cx="719280" cy="6472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fr-FR" sz="1400" spc="-1" strike="noStrike">
                <a:solidFill>
                  <a:srgbClr val="ffffff"/>
                </a:solidFill>
                <a:uFill>
                  <a:solidFill>
                    <a:srgbClr val="ffffff"/>
                  </a:solidFill>
                </a:uFill>
                <a:latin typeface="Calibri"/>
                <a:ea typeface="DejaVu Sans"/>
              </a:rPr>
              <a:t>12/14</a:t>
            </a:r>
            <a:endParaRPr b="0" lang="fr-FR" sz="1800" spc="-1" strike="noStrike">
              <a:solidFill>
                <a:srgbClr val="000000"/>
              </a:solidFill>
              <a:uFill>
                <a:solidFill>
                  <a:srgbClr val="ffffff"/>
                </a:solidFill>
              </a:uFill>
              <a:latin typeface="Arial"/>
            </a:endParaRPr>
          </a:p>
        </p:txBody>
      </p:sp>
      <p:sp>
        <p:nvSpPr>
          <p:cNvPr id="212" name="CustomShape 25"/>
          <p:cNvSpPr/>
          <p:nvPr/>
        </p:nvSpPr>
        <p:spPr>
          <a:xfrm>
            <a:off x="5868000" y="5949360"/>
            <a:ext cx="719280" cy="6472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fr-FR" sz="1400" spc="-1" strike="noStrike">
                <a:solidFill>
                  <a:srgbClr val="ffffff"/>
                </a:solidFill>
                <a:uFill>
                  <a:solidFill>
                    <a:srgbClr val="ffffff"/>
                  </a:solidFill>
                </a:uFill>
                <a:latin typeface="Calibri"/>
                <a:ea typeface="DejaVu Sans"/>
              </a:rPr>
              <a:t>14/16</a:t>
            </a:r>
            <a:endParaRPr b="0" lang="fr-FR" sz="1800" spc="-1" strike="noStrike">
              <a:solidFill>
                <a:srgbClr val="000000"/>
              </a:solidFill>
              <a:uFill>
                <a:solidFill>
                  <a:srgbClr val="ffffff"/>
                </a:solidFill>
              </a:uFill>
              <a:latin typeface="Arial"/>
            </a:endParaRPr>
          </a:p>
        </p:txBody>
      </p:sp>
      <p:sp>
        <p:nvSpPr>
          <p:cNvPr id="213" name="CustomShape 26"/>
          <p:cNvSpPr/>
          <p:nvPr/>
        </p:nvSpPr>
        <p:spPr>
          <a:xfrm>
            <a:off x="6444360" y="5949360"/>
            <a:ext cx="719280" cy="6472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fr-FR" sz="1400" spc="-1" strike="noStrike">
                <a:solidFill>
                  <a:srgbClr val="ffffff"/>
                </a:solidFill>
                <a:uFill>
                  <a:solidFill>
                    <a:srgbClr val="ffffff"/>
                  </a:solidFill>
                </a:uFill>
                <a:latin typeface="Calibri"/>
                <a:ea typeface="DejaVu Sans"/>
              </a:rPr>
              <a:t>16/18</a:t>
            </a:r>
            <a:endParaRPr b="0" lang="fr-FR" sz="18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CustomShape 1"/>
          <p:cNvSpPr/>
          <p:nvPr/>
        </p:nvSpPr>
        <p:spPr>
          <a:xfrm>
            <a:off x="-36360" y="5589360"/>
            <a:ext cx="9143280" cy="126792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215" name="Image 10" descr=""/>
          <p:cNvPicPr/>
          <p:nvPr/>
        </p:nvPicPr>
        <p:blipFill>
          <a:blip r:embed="rId1"/>
          <a:stretch/>
        </p:blipFill>
        <p:spPr>
          <a:xfrm>
            <a:off x="13680" y="1035360"/>
            <a:ext cx="9143280" cy="6857280"/>
          </a:xfrm>
          <a:prstGeom prst="rect">
            <a:avLst/>
          </a:prstGeom>
          <a:ln>
            <a:noFill/>
          </a:ln>
        </p:spPr>
      </p:pic>
      <p:pic>
        <p:nvPicPr>
          <p:cNvPr id="216" name="Image 12" descr=""/>
          <p:cNvPicPr/>
          <p:nvPr/>
        </p:nvPicPr>
        <p:blipFill>
          <a:blip r:embed="rId2"/>
          <a:stretch/>
        </p:blipFill>
        <p:spPr>
          <a:xfrm>
            <a:off x="-23040" y="-11880"/>
            <a:ext cx="9143280" cy="6857280"/>
          </a:xfrm>
          <a:prstGeom prst="rect">
            <a:avLst/>
          </a:prstGeom>
          <a:ln>
            <a:noFill/>
          </a:ln>
        </p:spPr>
      </p:pic>
      <p:sp>
        <p:nvSpPr>
          <p:cNvPr id="217" name="CustomShape 2"/>
          <p:cNvSpPr/>
          <p:nvPr/>
        </p:nvSpPr>
        <p:spPr>
          <a:xfrm>
            <a:off x="1331640" y="6454440"/>
            <a:ext cx="5544000" cy="40284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fr-FR" sz="1000" spc="-1" strike="noStrike" cap="all">
                <a:solidFill>
                  <a:srgbClr val="9e9e9e"/>
                </a:solidFill>
                <a:uFill>
                  <a:solidFill>
                    <a:srgbClr val="ffffff"/>
                  </a:solidFill>
                </a:uFill>
                <a:latin typeface="Arial"/>
              </a:rPr>
              <a:t>Education numérique</a:t>
            </a:r>
            <a:endParaRPr b="0" lang="fr-FR" sz="1800" spc="-1" strike="noStrike">
              <a:solidFill>
                <a:srgbClr val="000000"/>
              </a:solidFill>
              <a:uFill>
                <a:solidFill>
                  <a:srgbClr val="ffffff"/>
                </a:solidFill>
              </a:uFill>
              <a:latin typeface="Arial"/>
            </a:endParaRPr>
          </a:p>
        </p:txBody>
      </p:sp>
      <p:sp>
        <p:nvSpPr>
          <p:cNvPr id="218" name="CustomShape 3"/>
          <p:cNvSpPr/>
          <p:nvPr/>
        </p:nvSpPr>
        <p:spPr>
          <a:xfrm>
            <a:off x="395640" y="6479280"/>
            <a:ext cx="791280" cy="287280"/>
          </a:xfrm>
          <a:prstGeom prst="rect">
            <a:avLst/>
          </a:prstGeom>
          <a:noFill/>
          <a:ln>
            <a:noFill/>
          </a:ln>
        </p:spPr>
        <p:style>
          <a:lnRef idx="0"/>
          <a:fillRef idx="0"/>
          <a:effectRef idx="0"/>
          <a:fontRef idx="minor"/>
        </p:style>
        <p:txBody>
          <a:bodyPr lIns="90000" rIns="90000" tIns="45000" bIns="45000" anchor="ctr"/>
          <a:p>
            <a:pPr algn="r">
              <a:lnSpc>
                <a:spcPct val="100000"/>
              </a:lnSpc>
            </a:pPr>
            <a:fld id="{FA5D8B4C-6096-4215-8120-6DEA2F55336E}" type="slidenum">
              <a:rPr b="1" lang="fr-FR" sz="1000" spc="-1" strike="noStrike">
                <a:solidFill>
                  <a:srgbClr val="8b96bc"/>
                </a:solidFill>
                <a:uFill>
                  <a:solidFill>
                    <a:srgbClr val="ffffff"/>
                  </a:solidFill>
                </a:uFill>
                <a:latin typeface="Arial"/>
              </a:rPr>
              <a:t>&lt;numéro&gt;</a:t>
            </a:fld>
            <a:endParaRPr b="0" lang="fr-FR" sz="1800" spc="-1" strike="noStrike">
              <a:solidFill>
                <a:srgbClr val="000000"/>
              </a:solidFill>
              <a:uFill>
                <a:solidFill>
                  <a:srgbClr val="ffffff"/>
                </a:solidFill>
              </a:uFill>
              <a:latin typeface="Arial"/>
            </a:endParaRPr>
          </a:p>
        </p:txBody>
      </p:sp>
      <p:pic>
        <p:nvPicPr>
          <p:cNvPr id="219" name="Picture 4" descr=""/>
          <p:cNvPicPr/>
          <p:nvPr/>
        </p:nvPicPr>
        <p:blipFill>
          <a:blip r:embed="rId3"/>
          <a:stretch/>
        </p:blipFill>
        <p:spPr>
          <a:xfrm>
            <a:off x="4476960" y="1124640"/>
            <a:ext cx="3550680" cy="4081320"/>
          </a:xfrm>
          <a:prstGeom prst="rect">
            <a:avLst/>
          </a:prstGeom>
          <a:ln>
            <a:noFill/>
          </a:ln>
        </p:spPr>
      </p:pic>
      <p:sp>
        <p:nvSpPr>
          <p:cNvPr id="220" name="CustomShape 4"/>
          <p:cNvSpPr/>
          <p:nvPr/>
        </p:nvSpPr>
        <p:spPr>
          <a:xfrm>
            <a:off x="432000" y="5550480"/>
            <a:ext cx="6299640" cy="821520"/>
          </a:xfrm>
          <a:prstGeom prst="rect">
            <a:avLst/>
          </a:prstGeom>
          <a:noFill/>
          <a:ln>
            <a:noFill/>
          </a:ln>
        </p:spPr>
        <p:style>
          <a:lnRef idx="0"/>
          <a:fillRef idx="0"/>
          <a:effectRef idx="0"/>
          <a:fontRef idx="minor"/>
        </p:style>
        <p:txBody>
          <a:bodyPr lIns="90000" rIns="90000" tIns="45000" bIns="45000"/>
          <a:p>
            <a:pPr algn="ctr">
              <a:lnSpc>
                <a:spcPct val="100000"/>
              </a:lnSpc>
            </a:pPr>
            <a:r>
              <a:rPr b="1" lang="fr-FR" sz="2400" spc="-1" strike="noStrike">
                <a:solidFill>
                  <a:srgbClr val="c00000"/>
                </a:solidFill>
                <a:uFill>
                  <a:solidFill>
                    <a:srgbClr val="ffffff"/>
                  </a:solidFill>
                </a:uFill>
                <a:latin typeface="Calibri"/>
                <a:ea typeface="DejaVu Sans"/>
              </a:rPr>
              <a:t>Dans quelle autre circonstance, une publication peut-elle poser problème ? </a:t>
            </a:r>
            <a:endParaRPr b="0" lang="fr-FR" sz="1800" spc="-1" strike="noStrike">
              <a:solidFill>
                <a:srgbClr val="000000"/>
              </a:solidFill>
              <a:uFill>
                <a:solidFill>
                  <a:srgbClr val="ffffff"/>
                </a:solidFill>
              </a:uFill>
              <a:latin typeface="Arial"/>
            </a:endParaRPr>
          </a:p>
        </p:txBody>
      </p:sp>
      <p:sp>
        <p:nvSpPr>
          <p:cNvPr id="221" name="CustomShape 5"/>
          <p:cNvSpPr/>
          <p:nvPr/>
        </p:nvSpPr>
        <p:spPr>
          <a:xfrm>
            <a:off x="395640" y="313560"/>
            <a:ext cx="8675640" cy="516600"/>
          </a:xfrm>
          <a:prstGeom prst="rect">
            <a:avLst/>
          </a:prstGeom>
          <a:noFill/>
          <a:ln>
            <a:noFill/>
          </a:ln>
        </p:spPr>
        <p:style>
          <a:lnRef idx="0"/>
          <a:fillRef idx="0"/>
          <a:effectRef idx="0"/>
          <a:fontRef idx="minor"/>
        </p:style>
        <p:txBody>
          <a:bodyPr lIns="90000" rIns="90000" tIns="45000" bIns="45000"/>
          <a:p>
            <a:pPr>
              <a:lnSpc>
                <a:spcPct val="100000"/>
              </a:lnSpc>
            </a:pPr>
            <a:r>
              <a:rPr b="0" lang="fr-FR" sz="2800" spc="-1" strike="noStrike">
                <a:solidFill>
                  <a:srgbClr val="dd3519"/>
                </a:solidFill>
                <a:uFill>
                  <a:solidFill>
                    <a:srgbClr val="ffffff"/>
                  </a:solidFill>
                </a:uFill>
                <a:latin typeface="Arial Black"/>
                <a:ea typeface="DejaVu Sans"/>
              </a:rPr>
              <a:t>Ces publications qui peuvent couter cher !</a:t>
            </a:r>
            <a:endParaRPr b="0" lang="fr-FR" sz="1800" spc="-1" strike="noStrike">
              <a:solidFill>
                <a:srgbClr val="000000"/>
              </a:solidFill>
              <a:uFill>
                <a:solidFill>
                  <a:srgbClr val="ffffff"/>
                </a:solidFill>
              </a:uFill>
              <a:latin typeface="Arial"/>
            </a:endParaRPr>
          </a:p>
        </p:txBody>
      </p:sp>
      <p:pic>
        <p:nvPicPr>
          <p:cNvPr id="222" name="Picture 2" descr=""/>
          <p:cNvPicPr/>
          <p:nvPr/>
        </p:nvPicPr>
        <p:blipFill>
          <a:blip r:embed="rId4"/>
          <a:stretch/>
        </p:blipFill>
        <p:spPr>
          <a:xfrm>
            <a:off x="832320" y="1196640"/>
            <a:ext cx="2154600" cy="2879640"/>
          </a:xfrm>
          <a:prstGeom prst="rect">
            <a:avLst/>
          </a:prstGeom>
          <a:ln w="9360">
            <a:noFill/>
          </a:ln>
        </p:spPr>
      </p:pic>
      <p:sp>
        <p:nvSpPr>
          <p:cNvPr id="223" name="CustomShape 6"/>
          <p:cNvSpPr/>
          <p:nvPr/>
        </p:nvSpPr>
        <p:spPr>
          <a:xfrm>
            <a:off x="288000" y="4132080"/>
            <a:ext cx="3707280" cy="1368720"/>
          </a:xfrm>
          <a:prstGeom prst="rect">
            <a:avLst/>
          </a:prstGeom>
          <a:noFill/>
          <a:ln>
            <a:noFill/>
          </a:ln>
        </p:spPr>
        <p:style>
          <a:lnRef idx="0"/>
          <a:fillRef idx="0"/>
          <a:effectRef idx="0"/>
          <a:fontRef idx="minor"/>
        </p:style>
        <p:txBody>
          <a:bodyPr lIns="90000" rIns="90000" tIns="45000" bIns="45000"/>
          <a:p>
            <a:pPr>
              <a:lnSpc>
                <a:spcPct val="100000"/>
              </a:lnSpc>
            </a:pPr>
            <a:r>
              <a:rPr b="0" i="1" lang="fr-FR" sz="1400" spc="-1" strike="noStrike">
                <a:solidFill>
                  <a:srgbClr val="000000"/>
                </a:solidFill>
                <a:uFill>
                  <a:solidFill>
                    <a:srgbClr val="ffffff"/>
                  </a:solidFill>
                </a:uFill>
                <a:latin typeface="Calibri"/>
                <a:ea typeface="DejaVu Sans"/>
              </a:rPr>
              <a:t>"Cisco vient de m'offrir un travail ! Maintenant je dois considérer le fait d'avoir un bon gros salaire contre le fait d'aller tous les jours à San Jose et détester mon travail</a:t>
            </a:r>
            <a:r>
              <a:rPr b="0" lang="fr-FR" sz="1400" spc="-1" strike="noStrike">
                <a:solidFill>
                  <a:srgbClr val="000000"/>
                </a:solidFill>
                <a:uFill>
                  <a:solidFill>
                    <a:srgbClr val="ffffff"/>
                  </a:solidFill>
                </a:uFill>
                <a:latin typeface="Calibri"/>
                <a:ea typeface="DejaVu Sans"/>
              </a:rPr>
              <a:t>. &gt;&gt;&gt; Cisco a repéré le commentaire sur Twitter et s’est empressé d’annuler la promesse d’embauche</a:t>
            </a:r>
            <a:endParaRPr b="0" lang="fr-FR"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4" name="Picture 2" descr=""/>
          <p:cNvPicPr/>
          <p:nvPr/>
        </p:nvPicPr>
        <p:blipFill>
          <a:blip r:embed="rId1"/>
          <a:stretch/>
        </p:blipFill>
        <p:spPr>
          <a:xfrm>
            <a:off x="2841480" y="2133000"/>
            <a:ext cx="3385800" cy="2130480"/>
          </a:xfrm>
          <a:prstGeom prst="rect">
            <a:avLst/>
          </a:prstGeom>
          <a:ln w="9360">
            <a:solidFill>
              <a:schemeClr val="tx2"/>
            </a:solidFill>
            <a:miter/>
          </a:ln>
        </p:spPr>
      </p:pic>
      <p:sp>
        <p:nvSpPr>
          <p:cNvPr id="225" name="CustomShape 1"/>
          <p:cNvSpPr/>
          <p:nvPr/>
        </p:nvSpPr>
        <p:spPr>
          <a:xfrm>
            <a:off x="1331640" y="6454440"/>
            <a:ext cx="5544000" cy="40284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fr-FR" sz="1000" spc="-1" strike="noStrike" cap="all">
                <a:solidFill>
                  <a:srgbClr val="9e9e9e"/>
                </a:solidFill>
                <a:uFill>
                  <a:solidFill>
                    <a:srgbClr val="ffffff"/>
                  </a:solidFill>
                </a:uFill>
                <a:latin typeface="Arial"/>
              </a:rPr>
              <a:t>Titre PRESENTATION</a:t>
            </a:r>
            <a:endParaRPr b="0" lang="fr-FR" sz="1800" spc="-1" strike="noStrike">
              <a:solidFill>
                <a:srgbClr val="000000"/>
              </a:solidFill>
              <a:uFill>
                <a:solidFill>
                  <a:srgbClr val="ffffff"/>
                </a:solidFill>
              </a:uFill>
              <a:latin typeface="Arial"/>
            </a:endParaRPr>
          </a:p>
        </p:txBody>
      </p:sp>
      <p:sp>
        <p:nvSpPr>
          <p:cNvPr id="226" name="CustomShape 2"/>
          <p:cNvSpPr/>
          <p:nvPr/>
        </p:nvSpPr>
        <p:spPr>
          <a:xfrm>
            <a:off x="395640" y="6479280"/>
            <a:ext cx="791280" cy="287280"/>
          </a:xfrm>
          <a:prstGeom prst="rect">
            <a:avLst/>
          </a:prstGeom>
          <a:noFill/>
          <a:ln>
            <a:noFill/>
          </a:ln>
        </p:spPr>
        <p:style>
          <a:lnRef idx="0"/>
          <a:fillRef idx="0"/>
          <a:effectRef idx="0"/>
          <a:fontRef idx="minor"/>
        </p:style>
        <p:txBody>
          <a:bodyPr lIns="90000" rIns="90000" tIns="45000" bIns="45000" anchor="ctr"/>
          <a:p>
            <a:pPr algn="r">
              <a:lnSpc>
                <a:spcPct val="100000"/>
              </a:lnSpc>
            </a:pPr>
            <a:fld id="{8ACB213E-B909-48B9-9128-D44F258A32AE}" type="slidenum">
              <a:rPr b="1" lang="fr-FR" sz="1000" spc="-1" strike="noStrike">
                <a:solidFill>
                  <a:srgbClr val="8b96bc"/>
                </a:solidFill>
                <a:uFill>
                  <a:solidFill>
                    <a:srgbClr val="ffffff"/>
                  </a:solidFill>
                </a:uFill>
                <a:latin typeface="Arial"/>
              </a:rPr>
              <a:t>&lt;numéro&gt;</a:t>
            </a:fld>
            <a:endParaRPr b="0" lang="fr-FR" sz="1800" spc="-1" strike="noStrike">
              <a:solidFill>
                <a:srgbClr val="000000"/>
              </a:solidFill>
              <a:uFill>
                <a:solidFill>
                  <a:srgbClr val="ffffff"/>
                </a:solidFill>
              </a:uFill>
              <a:latin typeface="Arial"/>
            </a:endParaRPr>
          </a:p>
        </p:txBody>
      </p:sp>
      <p:sp>
        <p:nvSpPr>
          <p:cNvPr id="227" name="CustomShape 3"/>
          <p:cNvSpPr/>
          <p:nvPr/>
        </p:nvSpPr>
        <p:spPr>
          <a:xfrm>
            <a:off x="285840" y="714240"/>
            <a:ext cx="8228880" cy="1486800"/>
          </a:xfrm>
          <a:prstGeom prst="rect">
            <a:avLst/>
          </a:prstGeom>
          <a:noFill/>
          <a:ln>
            <a:noFill/>
          </a:ln>
        </p:spPr>
        <p:style>
          <a:lnRef idx="0"/>
          <a:fillRef idx="0"/>
          <a:effectRef idx="0"/>
          <a:fontRef idx="minor"/>
        </p:style>
        <p:txBody>
          <a:bodyPr lIns="90000" rIns="90000" tIns="45000" bIns="45000"/>
          <a:p>
            <a:endParaRPr b="0" lang="fr-FR" sz="1800" spc="-1" strike="noStrike">
              <a:solidFill>
                <a:srgbClr val="000000"/>
              </a:solidFill>
              <a:uFill>
                <a:solidFill>
                  <a:srgbClr val="ffffff"/>
                </a:solidFill>
              </a:uFill>
              <a:latin typeface="Arial"/>
            </a:endParaRPr>
          </a:p>
          <a:p>
            <a:pPr lvl="1" marL="432000" indent="216000">
              <a:lnSpc>
                <a:spcPct val="100000"/>
              </a:lnSpc>
              <a:spcBef>
                <a:spcPts val="499"/>
              </a:spcBef>
              <a:spcAft>
                <a:spcPts val="201"/>
              </a:spcAft>
              <a:buClr>
                <a:srgbClr val="ff8400"/>
              </a:buClr>
              <a:buFont typeface="Wingdings" charset="2"/>
              <a:buChar char=""/>
            </a:pPr>
            <a:r>
              <a:rPr b="1" lang="fr-FR" sz="1550" spc="-1" strike="noStrike">
                <a:solidFill>
                  <a:srgbClr val="000000"/>
                </a:solidFill>
                <a:uFill>
                  <a:solidFill>
                    <a:srgbClr val="ffffff"/>
                  </a:solidFill>
                </a:uFill>
                <a:latin typeface="Arial"/>
              </a:rPr>
              <a:t>Article de presse et/ou tweets à analyser</a:t>
            </a:r>
            <a:endParaRPr b="0" lang="fr-FR" sz="1800" spc="-1" strike="noStrike">
              <a:solidFill>
                <a:srgbClr val="000000"/>
              </a:solidFill>
              <a:uFill>
                <a:solidFill>
                  <a:srgbClr val="ffffff"/>
                </a:solidFill>
              </a:uFill>
              <a:latin typeface="Arial"/>
            </a:endParaRPr>
          </a:p>
          <a:p>
            <a:pPr lvl="2" marL="216000" indent="180000">
              <a:lnSpc>
                <a:spcPct val="100000"/>
              </a:lnSpc>
              <a:spcBef>
                <a:spcPts val="499"/>
              </a:spcBef>
              <a:spcAft>
                <a:spcPts val="201"/>
              </a:spcAft>
              <a:buClr>
                <a:srgbClr val="ff8400"/>
              </a:buClr>
              <a:buSzPct val="80000"/>
              <a:buFont typeface="Wingdings" charset="2"/>
              <a:buChar char=""/>
            </a:pPr>
            <a:r>
              <a:rPr b="0" lang="fr-FR" sz="1500" spc="-1" strike="noStrike" u="sng">
                <a:solidFill>
                  <a:srgbClr val="0000ff"/>
                </a:solidFill>
                <a:uFill>
                  <a:solidFill>
                    <a:srgbClr val="ffffff"/>
                  </a:solidFill>
                </a:uFill>
                <a:latin typeface="Arial"/>
                <a:hlinkClick r:id="rId2"/>
              </a:rPr>
              <a:t>Entre boulettes et platitudes</a:t>
            </a:r>
            <a:endParaRPr b="0" lang="fr-FR" sz="1800" spc="-1" strike="noStrike">
              <a:solidFill>
                <a:srgbClr val="000000"/>
              </a:solidFill>
              <a:uFill>
                <a:solidFill>
                  <a:srgbClr val="ffffff"/>
                </a:solidFill>
              </a:uFill>
              <a:latin typeface="Arial"/>
            </a:endParaRPr>
          </a:p>
          <a:p>
            <a:pPr lvl="2" marL="216000" indent="180000">
              <a:lnSpc>
                <a:spcPct val="100000"/>
              </a:lnSpc>
              <a:spcBef>
                <a:spcPts val="499"/>
              </a:spcBef>
              <a:spcAft>
                <a:spcPts val="201"/>
              </a:spcAft>
              <a:buClr>
                <a:srgbClr val="ff8400"/>
              </a:buClr>
              <a:buSzPct val="80000"/>
              <a:buFont typeface="Wingdings" charset="2"/>
              <a:buChar char=""/>
            </a:pPr>
            <a:r>
              <a:rPr b="0" lang="fr-FR" sz="1500" spc="-1" strike="noStrike" u="sng">
                <a:solidFill>
                  <a:srgbClr val="0000ff"/>
                </a:solidFill>
                <a:uFill>
                  <a:solidFill>
                    <a:srgbClr val="ffffff"/>
                  </a:solidFill>
                </a:uFill>
                <a:latin typeface="Arial"/>
                <a:hlinkClick r:id="rId3"/>
              </a:rPr>
              <a:t>Ces </a:t>
            </a:r>
            <a:r>
              <a:rPr b="0" lang="fr-FR" sz="1500" spc="-1" strike="noStrike" u="sng">
                <a:solidFill>
                  <a:srgbClr val="0000ff"/>
                </a:solidFill>
                <a:uFill>
                  <a:solidFill>
                    <a:srgbClr val="ffffff"/>
                  </a:solidFill>
                </a:uFill>
                <a:latin typeface="Arial"/>
                <a:hlinkClick r:id="rId4"/>
              </a:rPr>
              <a:t>tweets</a:t>
            </a:r>
            <a:r>
              <a:rPr b="0" lang="fr-FR" sz="1500" spc="-1" strike="noStrike" u="sng">
                <a:solidFill>
                  <a:srgbClr val="0000ff"/>
                </a:solidFill>
                <a:uFill>
                  <a:solidFill>
                    <a:srgbClr val="ffffff"/>
                  </a:solidFill>
                </a:uFill>
                <a:latin typeface="Arial"/>
                <a:hlinkClick r:id="rId5"/>
              </a:rPr>
              <a:t> qui ont coûté cher à des footballeurs</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p:txBody>
      </p:sp>
      <p:pic>
        <p:nvPicPr>
          <p:cNvPr id="228" name="Picture 7" descr=""/>
          <p:cNvPicPr/>
          <p:nvPr/>
        </p:nvPicPr>
        <p:blipFill>
          <a:blip r:embed="rId6"/>
          <a:stretch/>
        </p:blipFill>
        <p:spPr>
          <a:xfrm>
            <a:off x="35640" y="3215520"/>
            <a:ext cx="2303640" cy="2517120"/>
          </a:xfrm>
          <a:prstGeom prst="rect">
            <a:avLst/>
          </a:prstGeom>
          <a:ln>
            <a:solidFill>
              <a:schemeClr val="tx2"/>
            </a:solidFill>
          </a:ln>
        </p:spPr>
      </p:pic>
      <p:pic>
        <p:nvPicPr>
          <p:cNvPr id="229" name="Picture 3" descr=""/>
          <p:cNvPicPr/>
          <p:nvPr/>
        </p:nvPicPr>
        <p:blipFill>
          <a:blip r:embed="rId7"/>
          <a:stretch/>
        </p:blipFill>
        <p:spPr>
          <a:xfrm>
            <a:off x="35640" y="1989000"/>
            <a:ext cx="2784960" cy="1223280"/>
          </a:xfrm>
          <a:prstGeom prst="rect">
            <a:avLst/>
          </a:prstGeom>
          <a:ln w="9360">
            <a:solidFill>
              <a:schemeClr val="tx2"/>
            </a:solidFill>
            <a:miter/>
          </a:ln>
        </p:spPr>
      </p:pic>
      <p:pic>
        <p:nvPicPr>
          <p:cNvPr id="230" name="Picture 5" descr=""/>
          <p:cNvPicPr/>
          <p:nvPr/>
        </p:nvPicPr>
        <p:blipFill>
          <a:blip r:embed="rId8"/>
          <a:stretch/>
        </p:blipFill>
        <p:spPr>
          <a:xfrm>
            <a:off x="0" y="4889160"/>
            <a:ext cx="3419280" cy="1707480"/>
          </a:xfrm>
          <a:prstGeom prst="rect">
            <a:avLst/>
          </a:prstGeom>
          <a:ln>
            <a:solidFill>
              <a:schemeClr val="tx2"/>
            </a:solidFill>
          </a:ln>
        </p:spPr>
      </p:pic>
      <p:pic>
        <p:nvPicPr>
          <p:cNvPr id="231" name="Picture 8" descr=""/>
          <p:cNvPicPr/>
          <p:nvPr/>
        </p:nvPicPr>
        <p:blipFill>
          <a:blip r:embed="rId9"/>
          <a:stretch/>
        </p:blipFill>
        <p:spPr>
          <a:xfrm>
            <a:off x="2555640" y="4293000"/>
            <a:ext cx="4030200" cy="2375640"/>
          </a:xfrm>
          <a:prstGeom prst="rect">
            <a:avLst/>
          </a:prstGeom>
          <a:ln w="9360">
            <a:solidFill>
              <a:schemeClr val="tx2"/>
            </a:solidFill>
            <a:miter/>
          </a:ln>
        </p:spPr>
      </p:pic>
      <p:pic>
        <p:nvPicPr>
          <p:cNvPr id="232" name="Picture 2" descr=""/>
          <p:cNvPicPr/>
          <p:nvPr/>
        </p:nvPicPr>
        <p:blipFill>
          <a:blip r:embed="rId10"/>
          <a:stretch/>
        </p:blipFill>
        <p:spPr>
          <a:xfrm>
            <a:off x="6156000" y="3447360"/>
            <a:ext cx="2951640" cy="2933280"/>
          </a:xfrm>
          <a:prstGeom prst="rect">
            <a:avLst/>
          </a:prstGeom>
          <a:ln w="9360">
            <a:solidFill>
              <a:schemeClr val="tx2"/>
            </a:solidFill>
            <a:miter/>
          </a:ln>
        </p:spPr>
      </p:pic>
      <p:pic>
        <p:nvPicPr>
          <p:cNvPr id="233" name="Picture 3" descr=""/>
          <p:cNvPicPr/>
          <p:nvPr/>
        </p:nvPicPr>
        <p:blipFill>
          <a:blip r:embed="rId11"/>
          <a:stretch/>
        </p:blipFill>
        <p:spPr>
          <a:xfrm>
            <a:off x="5796000" y="1562040"/>
            <a:ext cx="3095640" cy="1650240"/>
          </a:xfrm>
          <a:prstGeom prst="rect">
            <a:avLst/>
          </a:prstGeom>
          <a:ln w="9360">
            <a:solidFill>
              <a:schemeClr val="accent1"/>
            </a:solidFill>
            <a:miter/>
          </a:ln>
        </p:spPr>
      </p:pic>
      <p:sp>
        <p:nvSpPr>
          <p:cNvPr id="234" name="CustomShape 4"/>
          <p:cNvSpPr/>
          <p:nvPr/>
        </p:nvSpPr>
        <p:spPr>
          <a:xfrm>
            <a:off x="35640" y="548640"/>
            <a:ext cx="9576360" cy="745920"/>
          </a:xfrm>
          <a:prstGeom prst="rect">
            <a:avLst/>
          </a:prstGeom>
          <a:noFill/>
          <a:ln>
            <a:noFill/>
          </a:ln>
        </p:spPr>
        <p:style>
          <a:lnRef idx="0"/>
          <a:fillRef idx="0"/>
          <a:effectRef idx="0"/>
          <a:fontRef idx="minor"/>
        </p:style>
        <p:txBody>
          <a:bodyPr lIns="90000" rIns="90000" tIns="45000" bIns="45000" anchor="ctr"/>
          <a:p>
            <a:r>
              <a:rPr b="1" lang="fr-FR" sz="2400" spc="-1" strike="noStrike">
                <a:solidFill>
                  <a:srgbClr val="004e9e"/>
                </a:solidFill>
                <a:uFill>
                  <a:solidFill>
                    <a:srgbClr val="ffffff"/>
                  </a:solidFill>
                </a:uFill>
                <a:latin typeface="Arial"/>
                <a:ea typeface="DejaVu Sans"/>
              </a:rPr>
              <a:t>#BADBUZZ | Mauvaises pratiques dans le monde du foot</a:t>
            </a:r>
            <a:endParaRPr b="0" lang="fr-FR" sz="1800" spc="-1" strike="noStrike">
              <a:solidFill>
                <a:srgbClr val="000000"/>
              </a:solidFill>
              <a:uFill>
                <a:solidFill>
                  <a:srgbClr val="ffffff"/>
                </a:solidFill>
              </a:uFill>
              <a:latin typeface="Arial"/>
            </a:endParaRPr>
          </a:p>
          <a:p>
            <a:endParaRPr b="0" lang="fr-FR" sz="1800" spc="-1" strike="noStrike">
              <a:solidFill>
                <a:srgbClr val="000000"/>
              </a:solidFill>
              <a:uFill>
                <a:solidFill>
                  <a:srgbClr val="ffffff"/>
                </a:solidFill>
              </a:uFill>
              <a:latin typeface="Arial"/>
            </a:endParaRPr>
          </a:p>
          <a:p>
            <a:pPr>
              <a:lnSpc>
                <a:spcPct val="90000"/>
              </a:lnSpc>
            </a:pPr>
            <a:endParaRPr b="0" lang="fr-FR" sz="1800" spc="-1" strike="noStrike">
              <a:solidFill>
                <a:srgbClr val="000000"/>
              </a:solidFill>
              <a:uFill>
                <a:solidFill>
                  <a:srgbClr val="ffffff"/>
                </a:solidFill>
              </a:uFill>
              <a:latin typeface="Arial"/>
            </a:endParaRPr>
          </a:p>
        </p:txBody>
      </p:sp>
      <p:pic>
        <p:nvPicPr>
          <p:cNvPr id="235" name="Picture 2" descr=""/>
          <p:cNvPicPr/>
          <p:nvPr/>
        </p:nvPicPr>
        <p:blipFill>
          <a:blip r:embed="rId12"/>
          <a:stretch/>
        </p:blipFill>
        <p:spPr>
          <a:xfrm>
            <a:off x="8568000" y="0"/>
            <a:ext cx="575280" cy="535320"/>
          </a:xfrm>
          <a:prstGeom prst="rect">
            <a:avLst/>
          </a:prstGeom>
          <a:ln>
            <a:solidFill>
              <a:srgbClr val="c00000"/>
            </a:solid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6" name="Picture 4" descr=""/>
          <p:cNvPicPr/>
          <p:nvPr/>
        </p:nvPicPr>
        <p:blipFill>
          <a:blip r:embed="rId1"/>
          <a:stretch/>
        </p:blipFill>
        <p:spPr>
          <a:xfrm>
            <a:off x="179640" y="975960"/>
            <a:ext cx="4614840" cy="2091960"/>
          </a:xfrm>
          <a:prstGeom prst="rect">
            <a:avLst/>
          </a:prstGeom>
          <a:ln w="9360">
            <a:noFill/>
          </a:ln>
        </p:spPr>
      </p:pic>
      <p:sp>
        <p:nvSpPr>
          <p:cNvPr id="237" name="CustomShape 1"/>
          <p:cNvSpPr/>
          <p:nvPr/>
        </p:nvSpPr>
        <p:spPr>
          <a:xfrm>
            <a:off x="1331640" y="6454440"/>
            <a:ext cx="5256000" cy="31212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fr-FR" sz="1000" spc="-1" strike="noStrike" cap="all">
                <a:solidFill>
                  <a:srgbClr val="9e9e9e"/>
                </a:solidFill>
                <a:uFill>
                  <a:solidFill>
                    <a:srgbClr val="ffffff"/>
                  </a:solidFill>
                </a:uFill>
                <a:latin typeface="Arial"/>
              </a:rPr>
              <a:t>titre de la presentation</a:t>
            </a:r>
            <a:endParaRPr b="0" lang="fr-FR" sz="1800" spc="-1" strike="noStrike">
              <a:solidFill>
                <a:srgbClr val="000000"/>
              </a:solidFill>
              <a:uFill>
                <a:solidFill>
                  <a:srgbClr val="ffffff"/>
                </a:solidFill>
              </a:uFill>
              <a:latin typeface="Arial"/>
            </a:endParaRPr>
          </a:p>
        </p:txBody>
      </p:sp>
      <p:sp>
        <p:nvSpPr>
          <p:cNvPr id="238" name="CustomShape 2"/>
          <p:cNvSpPr/>
          <p:nvPr/>
        </p:nvSpPr>
        <p:spPr>
          <a:xfrm>
            <a:off x="395640" y="6479280"/>
            <a:ext cx="791280" cy="287280"/>
          </a:xfrm>
          <a:prstGeom prst="rect">
            <a:avLst/>
          </a:prstGeom>
          <a:noFill/>
          <a:ln>
            <a:noFill/>
          </a:ln>
        </p:spPr>
        <p:style>
          <a:lnRef idx="0"/>
          <a:fillRef idx="0"/>
          <a:effectRef idx="0"/>
          <a:fontRef idx="minor"/>
        </p:style>
        <p:txBody>
          <a:bodyPr lIns="90000" rIns="90000" tIns="45000" bIns="45000" anchor="ctr"/>
          <a:p>
            <a:pPr algn="r">
              <a:lnSpc>
                <a:spcPct val="100000"/>
              </a:lnSpc>
            </a:pPr>
            <a:fld id="{254268D9-1825-49E9-8077-C583867749E1}" type="slidenum">
              <a:rPr b="1" lang="fr-FR" sz="1000" spc="-1" strike="noStrike">
                <a:solidFill>
                  <a:srgbClr val="8b96bc"/>
                </a:solidFill>
                <a:uFill>
                  <a:solidFill>
                    <a:srgbClr val="ffffff"/>
                  </a:solidFill>
                </a:uFill>
                <a:latin typeface="Arial"/>
              </a:rPr>
              <a:t>&lt;numéro&gt;</a:t>
            </a:fld>
            <a:endParaRPr b="0" lang="fr-FR" sz="1800" spc="-1" strike="noStrike">
              <a:solidFill>
                <a:srgbClr val="000000"/>
              </a:solidFill>
              <a:uFill>
                <a:solidFill>
                  <a:srgbClr val="ffffff"/>
                </a:solidFill>
              </a:uFill>
              <a:latin typeface="Arial"/>
            </a:endParaRPr>
          </a:p>
        </p:txBody>
      </p:sp>
      <p:pic>
        <p:nvPicPr>
          <p:cNvPr id="239" name="Picture 4" descr=""/>
          <p:cNvPicPr/>
          <p:nvPr/>
        </p:nvPicPr>
        <p:blipFill>
          <a:blip r:embed="rId2"/>
          <a:stretch/>
        </p:blipFill>
        <p:spPr>
          <a:xfrm>
            <a:off x="3996000" y="1412640"/>
            <a:ext cx="2679480" cy="3121920"/>
          </a:xfrm>
          <a:prstGeom prst="rect">
            <a:avLst/>
          </a:prstGeom>
          <a:ln w="9360">
            <a:noFill/>
          </a:ln>
        </p:spPr>
      </p:pic>
      <p:pic>
        <p:nvPicPr>
          <p:cNvPr id="240" name="Picture 3" descr=""/>
          <p:cNvPicPr/>
          <p:nvPr/>
        </p:nvPicPr>
        <p:blipFill>
          <a:blip r:embed="rId3"/>
          <a:stretch/>
        </p:blipFill>
        <p:spPr>
          <a:xfrm>
            <a:off x="3060000" y="4361040"/>
            <a:ext cx="2793960" cy="2307600"/>
          </a:xfrm>
          <a:prstGeom prst="rect">
            <a:avLst/>
          </a:prstGeom>
          <a:ln w="9360">
            <a:noFill/>
          </a:ln>
        </p:spPr>
      </p:pic>
      <p:pic>
        <p:nvPicPr>
          <p:cNvPr id="241" name="Picture 2" descr=""/>
          <p:cNvPicPr/>
          <p:nvPr/>
        </p:nvPicPr>
        <p:blipFill>
          <a:blip r:embed="rId4"/>
          <a:stretch/>
        </p:blipFill>
        <p:spPr>
          <a:xfrm>
            <a:off x="6169320" y="2493000"/>
            <a:ext cx="2866680" cy="2087640"/>
          </a:xfrm>
          <a:prstGeom prst="rect">
            <a:avLst/>
          </a:prstGeom>
          <a:ln w="9360">
            <a:noFill/>
          </a:ln>
        </p:spPr>
      </p:pic>
      <p:pic>
        <p:nvPicPr>
          <p:cNvPr id="242" name="Picture 2" descr=""/>
          <p:cNvPicPr/>
          <p:nvPr/>
        </p:nvPicPr>
        <p:blipFill>
          <a:blip r:embed="rId5"/>
          <a:stretch/>
        </p:blipFill>
        <p:spPr>
          <a:xfrm>
            <a:off x="35640" y="3285000"/>
            <a:ext cx="3055680" cy="2613240"/>
          </a:xfrm>
          <a:prstGeom prst="rect">
            <a:avLst/>
          </a:prstGeom>
          <a:ln w="9360">
            <a:noFill/>
          </a:ln>
        </p:spPr>
      </p:pic>
      <p:pic>
        <p:nvPicPr>
          <p:cNvPr id="243" name="Picture 3" descr=""/>
          <p:cNvPicPr/>
          <p:nvPr/>
        </p:nvPicPr>
        <p:blipFill>
          <a:blip r:embed="rId6"/>
          <a:stretch/>
        </p:blipFill>
        <p:spPr>
          <a:xfrm>
            <a:off x="6210720" y="4625640"/>
            <a:ext cx="2680920" cy="2231640"/>
          </a:xfrm>
          <a:prstGeom prst="rect">
            <a:avLst/>
          </a:prstGeom>
          <a:ln w="9360">
            <a:noFill/>
          </a:ln>
        </p:spPr>
      </p:pic>
      <p:sp>
        <p:nvSpPr>
          <p:cNvPr id="244" name="CustomShape 3"/>
          <p:cNvSpPr/>
          <p:nvPr/>
        </p:nvSpPr>
        <p:spPr>
          <a:xfrm>
            <a:off x="35640" y="522360"/>
            <a:ext cx="9576360" cy="745920"/>
          </a:xfrm>
          <a:prstGeom prst="rect">
            <a:avLst/>
          </a:prstGeom>
          <a:noFill/>
          <a:ln>
            <a:noFill/>
          </a:ln>
        </p:spPr>
        <p:style>
          <a:lnRef idx="0"/>
          <a:fillRef idx="0"/>
          <a:effectRef idx="0"/>
          <a:fontRef idx="minor"/>
        </p:style>
        <p:txBody>
          <a:bodyPr lIns="90000" rIns="90000" tIns="45000" bIns="45000" anchor="ctr"/>
          <a:p>
            <a:r>
              <a:rPr b="1" lang="fr-FR" sz="2400" spc="-1" strike="noStrike">
                <a:solidFill>
                  <a:srgbClr val="004e9e"/>
                </a:solidFill>
                <a:uFill>
                  <a:solidFill>
                    <a:srgbClr val="ffffff"/>
                  </a:solidFill>
                </a:uFill>
                <a:latin typeface="Arial"/>
              </a:rPr>
              <a:t>#BADBUZZ | Mauvaises pratiques dans le monde du foot</a:t>
            </a:r>
            <a:endParaRPr b="0" lang="fr-FR" sz="1800" spc="-1" strike="noStrike">
              <a:solidFill>
                <a:srgbClr val="000000"/>
              </a:solidFill>
              <a:uFill>
                <a:solidFill>
                  <a:srgbClr val="ffffff"/>
                </a:solidFill>
              </a:uFill>
              <a:latin typeface="Arial"/>
            </a:endParaRPr>
          </a:p>
          <a:p>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p:txBody>
      </p:sp>
      <p:pic>
        <p:nvPicPr>
          <p:cNvPr id="245" name="Picture 2" descr=""/>
          <p:cNvPicPr/>
          <p:nvPr/>
        </p:nvPicPr>
        <p:blipFill>
          <a:blip r:embed="rId7"/>
          <a:stretch/>
        </p:blipFill>
        <p:spPr>
          <a:xfrm>
            <a:off x="8568000" y="0"/>
            <a:ext cx="575280" cy="535320"/>
          </a:xfrm>
          <a:prstGeom prst="rect">
            <a:avLst/>
          </a:prstGeom>
          <a:ln>
            <a:solidFill>
              <a:srgbClr val="c00000"/>
            </a:solid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6" name="Image 3" descr=""/>
          <p:cNvPicPr/>
          <p:nvPr/>
        </p:nvPicPr>
        <p:blipFill>
          <a:blip r:embed="rId1"/>
          <a:stretch/>
        </p:blipFill>
        <p:spPr>
          <a:xfrm>
            <a:off x="0" y="0"/>
            <a:ext cx="9143280" cy="6857280"/>
          </a:xfrm>
          <a:prstGeom prst="rect">
            <a:avLst/>
          </a:prstGeom>
          <a:ln>
            <a:noFill/>
          </a:ln>
        </p:spPr>
      </p:pic>
      <p:sp>
        <p:nvSpPr>
          <p:cNvPr id="247" name="CustomShape 1"/>
          <p:cNvSpPr/>
          <p:nvPr/>
        </p:nvSpPr>
        <p:spPr>
          <a:xfrm>
            <a:off x="0" y="0"/>
            <a:ext cx="1852920" cy="1811520"/>
          </a:xfrm>
          <a:prstGeom prst="rect">
            <a:avLst/>
          </a:prstGeom>
          <a:solidFill>
            <a:srgbClr val="dd3519"/>
          </a:solidFill>
          <a:ln>
            <a:noFill/>
          </a:ln>
        </p:spPr>
        <p:style>
          <a:lnRef idx="2">
            <a:schemeClr val="accent1">
              <a:shade val="50000"/>
            </a:schemeClr>
          </a:lnRef>
          <a:fillRef idx="1">
            <a:schemeClr val="accent1"/>
          </a:fillRef>
          <a:effectRef idx="0">
            <a:schemeClr val="accent1"/>
          </a:effectRef>
          <a:fontRef idx="minor"/>
        </p:style>
      </p:sp>
      <p:pic>
        <p:nvPicPr>
          <p:cNvPr id="248" name="Image 7" descr=""/>
          <p:cNvPicPr/>
          <p:nvPr/>
        </p:nvPicPr>
        <p:blipFill>
          <a:blip r:embed="rId2"/>
          <a:stretch/>
        </p:blipFill>
        <p:spPr>
          <a:xfrm>
            <a:off x="0" y="0"/>
            <a:ext cx="9143280" cy="6857280"/>
          </a:xfrm>
          <a:prstGeom prst="rect">
            <a:avLst/>
          </a:prstGeom>
          <a:ln>
            <a:noFill/>
          </a:ln>
        </p:spPr>
      </p:pic>
      <p:sp>
        <p:nvSpPr>
          <p:cNvPr id="249" name="CustomShape 2"/>
          <p:cNvSpPr/>
          <p:nvPr/>
        </p:nvSpPr>
        <p:spPr>
          <a:xfrm>
            <a:off x="0" y="4588560"/>
            <a:ext cx="9143280" cy="1752120"/>
          </a:xfrm>
          <a:prstGeom prst="rect">
            <a:avLst/>
          </a:prstGeom>
          <a:solidFill>
            <a:srgbClr val="e0dcdb"/>
          </a:solidFill>
          <a:ln>
            <a:noFill/>
          </a:ln>
        </p:spPr>
        <p:style>
          <a:lnRef idx="2">
            <a:schemeClr val="accent1">
              <a:shade val="50000"/>
            </a:schemeClr>
          </a:lnRef>
          <a:fillRef idx="1">
            <a:schemeClr val="accent1"/>
          </a:fillRef>
          <a:effectRef idx="0">
            <a:schemeClr val="accent1"/>
          </a:effectRef>
          <a:fontRef idx="minor"/>
        </p:style>
      </p:sp>
      <p:pic>
        <p:nvPicPr>
          <p:cNvPr id="250" name="Image 9" descr=""/>
          <p:cNvPicPr/>
          <p:nvPr/>
        </p:nvPicPr>
        <p:blipFill>
          <a:blip r:embed="rId3"/>
          <a:stretch/>
        </p:blipFill>
        <p:spPr>
          <a:xfrm>
            <a:off x="0" y="0"/>
            <a:ext cx="9143280" cy="6857280"/>
          </a:xfrm>
          <a:prstGeom prst="rect">
            <a:avLst/>
          </a:prstGeom>
          <a:ln>
            <a:noFill/>
          </a:ln>
        </p:spPr>
      </p:pic>
      <p:pic>
        <p:nvPicPr>
          <p:cNvPr id="251" name="Image 10" descr=""/>
          <p:cNvPicPr/>
          <p:nvPr/>
        </p:nvPicPr>
        <p:blipFill>
          <a:blip r:embed="rId4"/>
          <a:stretch/>
        </p:blipFill>
        <p:spPr>
          <a:xfrm>
            <a:off x="-36360" y="0"/>
            <a:ext cx="9143280" cy="6857280"/>
          </a:xfrm>
          <a:prstGeom prst="rect">
            <a:avLst/>
          </a:prstGeom>
          <a:ln>
            <a:noFill/>
          </a:ln>
        </p:spPr>
      </p:pic>
      <p:sp>
        <p:nvSpPr>
          <p:cNvPr id="252" name="CustomShape 3"/>
          <p:cNvSpPr/>
          <p:nvPr/>
        </p:nvSpPr>
        <p:spPr>
          <a:xfrm>
            <a:off x="1276920" y="415440"/>
            <a:ext cx="6750720" cy="577440"/>
          </a:xfrm>
          <a:prstGeom prst="rect">
            <a:avLst/>
          </a:prstGeom>
          <a:noFill/>
          <a:ln>
            <a:noFill/>
          </a:ln>
        </p:spPr>
        <p:style>
          <a:lnRef idx="0"/>
          <a:fillRef idx="0"/>
          <a:effectRef idx="0"/>
          <a:fontRef idx="minor"/>
        </p:style>
        <p:txBody>
          <a:bodyPr lIns="90000" rIns="90000" tIns="45000" bIns="45000"/>
          <a:p>
            <a:pPr>
              <a:lnSpc>
                <a:spcPct val="100000"/>
              </a:lnSpc>
            </a:pPr>
            <a:r>
              <a:rPr b="0" lang="fr-FR" sz="3200" spc="-1" strike="noStrike">
                <a:solidFill>
                  <a:srgbClr val="dd3519"/>
                </a:solidFill>
                <a:uFill>
                  <a:solidFill>
                    <a:srgbClr val="ffffff"/>
                  </a:solidFill>
                </a:uFill>
                <a:latin typeface="Arial Black"/>
                <a:ea typeface="DejaVu Sans"/>
              </a:rPr>
              <a:t>Réfléchis avant de publier !</a:t>
            </a:r>
            <a:endParaRPr b="0" lang="fr-FR" sz="1800" spc="-1" strike="noStrike">
              <a:solidFill>
                <a:srgbClr val="000000"/>
              </a:solidFill>
              <a:uFill>
                <a:solidFill>
                  <a:srgbClr val="ffffff"/>
                </a:solidFill>
              </a:uFill>
              <a:latin typeface="Arial"/>
            </a:endParaRPr>
          </a:p>
        </p:txBody>
      </p:sp>
      <p:sp>
        <p:nvSpPr>
          <p:cNvPr id="253" name="CustomShape 4"/>
          <p:cNvSpPr/>
          <p:nvPr/>
        </p:nvSpPr>
        <p:spPr>
          <a:xfrm>
            <a:off x="490320" y="415440"/>
            <a:ext cx="522360" cy="577440"/>
          </a:xfrm>
          <a:prstGeom prst="rect">
            <a:avLst/>
          </a:prstGeom>
          <a:noFill/>
          <a:ln>
            <a:noFill/>
          </a:ln>
        </p:spPr>
        <p:style>
          <a:lnRef idx="0"/>
          <a:fillRef idx="0"/>
          <a:effectRef idx="0"/>
          <a:fontRef idx="minor"/>
        </p:style>
        <p:txBody>
          <a:bodyPr lIns="90000" rIns="90000" tIns="45000" bIns="45000"/>
          <a:p>
            <a:pPr>
              <a:lnSpc>
                <a:spcPct val="100000"/>
              </a:lnSpc>
            </a:pPr>
            <a:r>
              <a:rPr b="1" lang="fr-FR" sz="3200" spc="-1" strike="noStrike">
                <a:solidFill>
                  <a:srgbClr val="ffffff"/>
                </a:solidFill>
                <a:uFill>
                  <a:solidFill>
                    <a:srgbClr val="ffffff"/>
                  </a:solidFill>
                </a:uFill>
                <a:latin typeface="Calibri"/>
                <a:ea typeface="DejaVu Sans"/>
              </a:rPr>
              <a:t>1</a:t>
            </a:r>
            <a:endParaRPr b="0" lang="fr-FR" sz="1800" spc="-1" strike="noStrike">
              <a:solidFill>
                <a:srgbClr val="000000"/>
              </a:solidFill>
              <a:uFill>
                <a:solidFill>
                  <a:srgbClr val="ffffff"/>
                </a:solidFill>
              </a:uFill>
              <a:latin typeface="Arial"/>
            </a:endParaRPr>
          </a:p>
        </p:txBody>
      </p:sp>
      <p:sp>
        <p:nvSpPr>
          <p:cNvPr id="254" name="CustomShape 5"/>
          <p:cNvSpPr/>
          <p:nvPr/>
        </p:nvSpPr>
        <p:spPr>
          <a:xfrm>
            <a:off x="205920" y="6442560"/>
            <a:ext cx="5460840" cy="27252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585d68"/>
                </a:solidFill>
                <a:uFill>
                  <a:solidFill>
                    <a:srgbClr val="ffffff"/>
                  </a:solidFill>
                </a:uFill>
                <a:latin typeface="Arial Black"/>
                <a:ea typeface="DejaVu Sans"/>
              </a:rPr>
              <a:t>6  </a:t>
            </a:r>
            <a:r>
              <a:rPr b="0" lang="fr-FR" sz="900" spc="-1" strike="noStrike">
                <a:solidFill>
                  <a:srgbClr val="585d68"/>
                </a:solidFill>
                <a:uFill>
                  <a:solidFill>
                    <a:srgbClr val="ffffff"/>
                  </a:solidFill>
                </a:uFill>
                <a:latin typeface="Arial"/>
                <a:ea typeface="DejaVu Sans"/>
              </a:rPr>
              <a:t> SENSIBILISER À UNE BONNE UTILISATION DES RÉSEAUX SOCIAUX</a:t>
            </a:r>
            <a:endParaRPr b="0" lang="fr-FR" sz="1800" spc="-1" strike="noStrike">
              <a:solidFill>
                <a:srgbClr val="000000"/>
              </a:solidFill>
              <a:uFill>
                <a:solidFill>
                  <a:srgbClr val="ffffff"/>
                </a:solidFill>
              </a:uFill>
              <a:latin typeface="Arial"/>
            </a:endParaRPr>
          </a:p>
        </p:txBody>
      </p:sp>
      <p:sp>
        <p:nvSpPr>
          <p:cNvPr id="255" name="CustomShape 6"/>
          <p:cNvSpPr/>
          <p:nvPr/>
        </p:nvSpPr>
        <p:spPr>
          <a:xfrm>
            <a:off x="107640" y="1845000"/>
            <a:ext cx="5651280" cy="2284560"/>
          </a:xfrm>
          <a:prstGeom prst="rect">
            <a:avLst/>
          </a:prstGeom>
          <a:noFill/>
          <a:ln>
            <a:noFill/>
          </a:ln>
        </p:spPr>
        <p:style>
          <a:lnRef idx="0"/>
          <a:fillRef idx="0"/>
          <a:effectRef idx="0"/>
          <a:fontRef idx="minor"/>
        </p:style>
        <p:txBody>
          <a:bodyPr lIns="90000" rIns="90000" tIns="45000" bIns="45000"/>
          <a:p>
            <a:pPr>
              <a:lnSpc>
                <a:spcPct val="100000"/>
              </a:lnSpc>
            </a:pPr>
            <a:r>
              <a:rPr b="0" lang="fr-FR" sz="1800" spc="-1" strike="noStrike">
                <a:solidFill>
                  <a:srgbClr val="000000"/>
                </a:solidFill>
                <a:uFill>
                  <a:solidFill>
                    <a:srgbClr val="ffffff"/>
                  </a:solidFill>
                </a:uFill>
                <a:latin typeface="Calibri"/>
                <a:ea typeface="DejaVu Sans"/>
              </a:rPr>
              <a:t>Un post, un VINE, un commentaire, un tweet ou une photo Instagram un peu ridicule, peuvent se retrouver dans le moteur de recherche associé à ton nom. </a:t>
            </a: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a:p>
            <a:pPr>
              <a:lnSpc>
                <a:spcPct val="100000"/>
              </a:lnSpc>
            </a:pPr>
            <a:r>
              <a:rPr b="0" lang="fr-FR" sz="1800" spc="-1" strike="noStrike">
                <a:solidFill>
                  <a:srgbClr val="000000"/>
                </a:solidFill>
                <a:uFill>
                  <a:solidFill>
                    <a:srgbClr val="ffffff"/>
                  </a:solidFill>
                </a:uFill>
                <a:latin typeface="Calibri"/>
                <a:ea typeface="DejaVu Sans"/>
              </a:rPr>
              <a:t>Sur </a:t>
            </a:r>
            <a:r>
              <a:rPr b="0" lang="fr-FR" sz="1800" spc="-1" strike="noStrike" u="sng">
                <a:solidFill>
                  <a:srgbClr val="0000ff"/>
                </a:solidFill>
                <a:uFill>
                  <a:solidFill>
                    <a:srgbClr val="ffffff"/>
                  </a:solidFill>
                </a:uFill>
                <a:latin typeface="Calibri"/>
                <a:ea typeface="DejaVu Sans"/>
                <a:hlinkClick r:id="rId5"/>
              </a:rPr>
              <a:t>Facebook</a:t>
            </a:r>
            <a:r>
              <a:rPr b="0" lang="fr-FR" sz="1800" spc="-1" strike="noStrike">
                <a:solidFill>
                  <a:srgbClr val="000000"/>
                </a:solidFill>
                <a:uFill>
                  <a:solidFill>
                    <a:srgbClr val="ffffff"/>
                  </a:solidFill>
                </a:uFill>
                <a:latin typeface="Calibri"/>
                <a:ea typeface="DejaVu Sans"/>
              </a:rPr>
              <a:t> : créé toi une liste d’amis de confiance et paramètre une audience  par défaut plutôt stricte, quitte à l’élargir au cas par cas. </a:t>
            </a:r>
            <a:endParaRPr b="0" lang="fr-FR" sz="1800" spc="-1" strike="noStrike">
              <a:solidFill>
                <a:srgbClr val="000000"/>
              </a:solidFill>
              <a:uFill>
                <a:solidFill>
                  <a:srgbClr val="ffffff"/>
                </a:solidFill>
              </a:uFill>
              <a:latin typeface="Arial"/>
            </a:endParaRPr>
          </a:p>
          <a:p>
            <a:pPr>
              <a:lnSpc>
                <a:spcPct val="100000"/>
              </a:lnSpc>
            </a:pPr>
            <a:r>
              <a:rPr b="0" lang="fr-FR" sz="1800" spc="-1" strike="noStrike">
                <a:solidFill>
                  <a:srgbClr val="000000"/>
                </a:solidFill>
                <a:uFill>
                  <a:solidFill>
                    <a:srgbClr val="ffffff"/>
                  </a:solidFill>
                </a:uFill>
                <a:latin typeface="Calibri"/>
                <a:ea typeface="DejaVu Sans"/>
              </a:rPr>
              <a:t> </a:t>
            </a:r>
            <a:endParaRPr b="0" lang="fr-FR" sz="1800" spc="-1" strike="noStrike">
              <a:solidFill>
                <a:srgbClr val="000000"/>
              </a:solidFill>
              <a:uFill>
                <a:solidFill>
                  <a:srgbClr val="ffffff"/>
                </a:solidFill>
              </a:uFill>
              <a:latin typeface="Arial"/>
            </a:endParaRPr>
          </a:p>
        </p:txBody>
      </p:sp>
      <p:pic>
        <p:nvPicPr>
          <p:cNvPr id="256" name="Picture 1" descr=""/>
          <p:cNvPicPr/>
          <p:nvPr/>
        </p:nvPicPr>
        <p:blipFill>
          <a:blip r:embed="rId6"/>
          <a:stretch/>
        </p:blipFill>
        <p:spPr>
          <a:xfrm>
            <a:off x="6228360" y="5350680"/>
            <a:ext cx="2766240" cy="515880"/>
          </a:xfrm>
          <a:prstGeom prst="rect">
            <a:avLst/>
          </a:prstGeom>
          <a:ln w="9360">
            <a:noFill/>
          </a:ln>
        </p:spPr>
      </p:pic>
      <p:sp>
        <p:nvSpPr>
          <p:cNvPr id="257" name="CustomShape 7"/>
          <p:cNvSpPr/>
          <p:nvPr/>
        </p:nvSpPr>
        <p:spPr>
          <a:xfrm>
            <a:off x="3276000" y="5134680"/>
            <a:ext cx="215280" cy="107928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58" name="CustomShape 8"/>
          <p:cNvSpPr/>
          <p:nvPr/>
        </p:nvSpPr>
        <p:spPr>
          <a:xfrm>
            <a:off x="5868000" y="5134680"/>
            <a:ext cx="215280" cy="107928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59" name="CustomShape 9"/>
          <p:cNvSpPr/>
          <p:nvPr/>
        </p:nvSpPr>
        <p:spPr>
          <a:xfrm>
            <a:off x="323640" y="4653000"/>
            <a:ext cx="2591640" cy="36432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a:solidFill>
                  <a:srgbClr val="c00000"/>
                </a:solidFill>
                <a:uFill>
                  <a:solidFill>
                    <a:srgbClr val="ffffff"/>
                  </a:solidFill>
                </a:uFill>
                <a:latin typeface="Calibri"/>
                <a:ea typeface="DejaVu Sans"/>
              </a:rPr>
              <a:t>Un tweet peut être …</a:t>
            </a:r>
            <a:endParaRPr b="0" lang="fr-FR" sz="1800" spc="-1" strike="noStrike">
              <a:solidFill>
                <a:srgbClr val="000000"/>
              </a:solidFill>
              <a:uFill>
                <a:solidFill>
                  <a:srgbClr val="ffffff"/>
                </a:solidFill>
              </a:uFill>
              <a:latin typeface="Arial"/>
            </a:endParaRPr>
          </a:p>
        </p:txBody>
      </p:sp>
      <p:sp>
        <p:nvSpPr>
          <p:cNvPr id="260" name="CustomShape 10"/>
          <p:cNvSpPr/>
          <p:nvPr/>
        </p:nvSpPr>
        <p:spPr>
          <a:xfrm>
            <a:off x="6228360" y="4645440"/>
            <a:ext cx="3527640" cy="36432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a:solidFill>
                  <a:srgbClr val="c00000"/>
                </a:solidFill>
                <a:uFill>
                  <a:solidFill>
                    <a:srgbClr val="ffffff"/>
                  </a:solidFill>
                </a:uFill>
                <a:latin typeface="Calibri"/>
                <a:ea typeface="DejaVu Sans"/>
              </a:rPr>
              <a:t>… </a:t>
            </a:r>
            <a:r>
              <a:rPr b="1" lang="fr-FR" sz="1800" spc="-1" strike="noStrike">
                <a:solidFill>
                  <a:srgbClr val="c00000"/>
                </a:solidFill>
                <a:uFill>
                  <a:solidFill>
                    <a:srgbClr val="ffffff"/>
                  </a:solidFill>
                </a:uFill>
                <a:latin typeface="Calibri"/>
                <a:ea typeface="DejaVu Sans"/>
              </a:rPr>
              <a:t>ou référencé dans Google</a:t>
            </a:r>
            <a:endParaRPr b="0" lang="fr-FR" sz="1800" spc="-1" strike="noStrike">
              <a:solidFill>
                <a:srgbClr val="000000"/>
              </a:solidFill>
              <a:uFill>
                <a:solidFill>
                  <a:srgbClr val="ffffff"/>
                </a:solidFill>
              </a:uFill>
              <a:latin typeface="Arial"/>
            </a:endParaRPr>
          </a:p>
        </p:txBody>
      </p:sp>
      <p:sp>
        <p:nvSpPr>
          <p:cNvPr id="261" name="CustomShape 11"/>
          <p:cNvSpPr/>
          <p:nvPr/>
        </p:nvSpPr>
        <p:spPr>
          <a:xfrm>
            <a:off x="3492000" y="4644000"/>
            <a:ext cx="2591640" cy="36432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a:solidFill>
                  <a:srgbClr val="c00000"/>
                </a:solidFill>
                <a:uFill>
                  <a:solidFill>
                    <a:srgbClr val="ffffff"/>
                  </a:solidFill>
                </a:uFill>
                <a:latin typeface="Calibri"/>
                <a:ea typeface="DejaVu Sans"/>
              </a:rPr>
              <a:t>… </a:t>
            </a:r>
            <a:r>
              <a:rPr b="1" lang="fr-FR" sz="1800" spc="-1" strike="noStrike">
                <a:solidFill>
                  <a:srgbClr val="c00000"/>
                </a:solidFill>
                <a:uFill>
                  <a:solidFill>
                    <a:srgbClr val="ffffff"/>
                  </a:solidFill>
                </a:uFill>
                <a:latin typeface="Calibri"/>
                <a:ea typeface="DejaVu Sans"/>
              </a:rPr>
              <a:t>repris par la presse …</a:t>
            </a:r>
            <a:endParaRPr b="0" lang="fr-FR" sz="1800" spc="-1" strike="noStrike">
              <a:solidFill>
                <a:srgbClr val="000000"/>
              </a:solidFill>
              <a:uFill>
                <a:solidFill>
                  <a:srgbClr val="ffffff"/>
                </a:solidFill>
              </a:uFill>
              <a:latin typeface="Arial"/>
            </a:endParaRPr>
          </a:p>
        </p:txBody>
      </p:sp>
      <p:pic>
        <p:nvPicPr>
          <p:cNvPr id="262" name="Picture 1" descr=""/>
          <p:cNvPicPr/>
          <p:nvPr/>
        </p:nvPicPr>
        <p:blipFill>
          <a:blip r:embed="rId7"/>
          <a:stretch/>
        </p:blipFill>
        <p:spPr>
          <a:xfrm>
            <a:off x="5508000" y="1442880"/>
            <a:ext cx="3591000" cy="2489400"/>
          </a:xfrm>
          <a:prstGeom prst="rect">
            <a:avLst/>
          </a:prstGeom>
          <a:ln w="9360">
            <a:noFill/>
          </a:ln>
        </p:spPr>
      </p:pic>
      <p:pic>
        <p:nvPicPr>
          <p:cNvPr id="263" name="Picture 2" descr=""/>
          <p:cNvPicPr/>
          <p:nvPr/>
        </p:nvPicPr>
        <p:blipFill>
          <a:blip r:embed="rId8"/>
          <a:stretch/>
        </p:blipFill>
        <p:spPr>
          <a:xfrm>
            <a:off x="395640" y="5157360"/>
            <a:ext cx="2469960" cy="1040760"/>
          </a:xfrm>
          <a:prstGeom prst="rect">
            <a:avLst/>
          </a:prstGeom>
          <a:ln w="9360">
            <a:noFill/>
          </a:ln>
        </p:spPr>
      </p:pic>
      <p:pic>
        <p:nvPicPr>
          <p:cNvPr id="264" name="Picture 2" descr=""/>
          <p:cNvPicPr/>
          <p:nvPr/>
        </p:nvPicPr>
        <p:blipFill>
          <a:blip r:embed="rId9"/>
          <a:stretch/>
        </p:blipFill>
        <p:spPr>
          <a:xfrm>
            <a:off x="3933720" y="5013000"/>
            <a:ext cx="1573560" cy="1079280"/>
          </a:xfrm>
          <a:prstGeom prst="rect">
            <a:avLst/>
          </a:prstGeom>
          <a:ln w="9360">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Gabarit_PPTjeunes_educnum</Template>
  <TotalTime>21367</TotalTime>
  <Application>LibreOffice/5.3.1.2$Windows_x86 LibreOffice_project/e80a0e0fd1875e1696614d24c32df0f95f03deb2</Application>
  <Words>5541</Words>
  <Paragraphs>893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2011-12-16T10:59:20Z</dcterms:created>
  <dc:creator>Laurent</dc:creator>
  <dc:description/>
  <dc:language>fr-FR</dc:language>
  <cp:lastModifiedBy/>
  <dcterms:modified xsi:type="dcterms:W3CDTF">2017-04-18T17:43:16Z</dcterms:modified>
  <cp:revision>2056</cp:revision>
  <dc:subject/>
  <dc:title>Diapositive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2</vt:i4>
  </property>
  <property fmtid="{D5CDD505-2E9C-101B-9397-08002B2CF9AE}" pid="7" name="Notes">
    <vt:i4>36</vt:i4>
  </property>
  <property fmtid="{D5CDD505-2E9C-101B-9397-08002B2CF9AE}" pid="8" name="PresentationFormat">
    <vt:lpwstr>Affichage à l'écran (4:3)</vt:lpwstr>
  </property>
  <property fmtid="{D5CDD505-2E9C-101B-9397-08002B2CF9AE}" pid="9" name="ScaleCrop">
    <vt:bool>0</vt:bool>
  </property>
  <property fmtid="{D5CDD505-2E9C-101B-9397-08002B2CF9AE}" pid="10" name="ShareDoc">
    <vt:bool>0</vt:bool>
  </property>
  <property fmtid="{D5CDD505-2E9C-101B-9397-08002B2CF9AE}" pid="11" name="Slides">
    <vt:i4>39</vt:i4>
  </property>
</Properties>
</file>